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Montserrat SemiBold"/>
      <p:regular r:id="rId37"/>
      <p:bold r:id="rId38"/>
      <p:italic r:id="rId39"/>
      <p:boldItalic r:id="rId40"/>
    </p:embeddedFont>
    <p:embeddedFont>
      <p:font typeface="Oswald Medium"/>
      <p:regular r:id="rId41"/>
      <p:bold r:id="rId42"/>
    </p:embeddedFont>
    <p:embeddedFont>
      <p:font typeface="Montserrat"/>
      <p:regular r:id="rId43"/>
      <p:bold r:id="rId44"/>
      <p:italic r:id="rId45"/>
      <p:boldItalic r:id="rId46"/>
    </p:embeddedFont>
    <p:embeddedFont>
      <p:font typeface="Oswald Light"/>
      <p:regular r:id="rId47"/>
      <p:bold r:id="rId48"/>
    </p:embeddedFont>
    <p:embeddedFont>
      <p:font typeface="Montserrat ExtraLight"/>
      <p:regular r:id="rId49"/>
      <p:bold r:id="rId50"/>
      <p:italic r:id="rId51"/>
      <p:boldItalic r:id="rId52"/>
    </p:embeddedFont>
    <p:embeddedFont>
      <p:font typeface="Montserrat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hrs3YJ7nIm+P91gW8pBU+qbndp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42" Type="http://schemas.openxmlformats.org/officeDocument/2006/relationships/font" Target="fonts/OswaldMedium-bold.fntdata"/><Relationship Id="rId41" Type="http://schemas.openxmlformats.org/officeDocument/2006/relationships/font" Target="fonts/OswaldMedium-regular.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MontserratExtra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MontserratSemiBold-regular.fntdata"/><Relationship Id="rId36" Type="http://schemas.openxmlformats.org/officeDocument/2006/relationships/slide" Target="slides/slide32.xml"/><Relationship Id="rId39" Type="http://schemas.openxmlformats.org/officeDocument/2006/relationships/font" Target="fonts/MontserratSemiBold-italic.fntdata"/><Relationship Id="rId38" Type="http://schemas.openxmlformats.org/officeDocument/2006/relationships/font" Target="fonts/MontserratSemi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ExtraLight-italic.fntdata"/><Relationship Id="rId50" Type="http://schemas.openxmlformats.org/officeDocument/2006/relationships/font" Target="fonts/MontserratExtraLight-bold.fntdata"/><Relationship Id="rId53" Type="http://schemas.openxmlformats.org/officeDocument/2006/relationships/font" Target="fonts/MontserratExtraBold-bold.fntdata"/><Relationship Id="rId52" Type="http://schemas.openxmlformats.org/officeDocument/2006/relationships/font" Target="fonts/MontserratExtraLight-boldItalic.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MontserratExtra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03" name="Google Shape;50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9" name="Google Shape;6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6" name="Google Shape;1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03" name="Google Shape;70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5" name="Google Shape;1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1" name="Google Shape;20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5" name="Google Shape;2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7" name="Google Shape;267;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78" name="Google Shape;2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5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6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5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1"/>
          <p:cNvSpPr/>
          <p:nvPr>
            <p:ph idx="2" type="pic"/>
          </p:nvPr>
        </p:nvSpPr>
        <p:spPr>
          <a:xfrm>
            <a:off x="5183188" y="987425"/>
            <a:ext cx="6172200" cy="4873625"/>
          </a:xfrm>
          <a:prstGeom prst="rect">
            <a:avLst/>
          </a:prstGeom>
          <a:noFill/>
          <a:ln>
            <a:noFill/>
          </a:ln>
        </p:spPr>
      </p:sp>
      <p:sp>
        <p:nvSpPr>
          <p:cNvPr id="68" name="Google Shape;68;p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7.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15.png"/><Relationship Id="rId10" Type="http://schemas.openxmlformats.org/officeDocument/2006/relationships/image" Target="../media/image21.png"/><Relationship Id="rId13" Type="http://schemas.openxmlformats.org/officeDocument/2006/relationships/image" Target="../media/image11.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png"/><Relationship Id="rId9" Type="http://schemas.openxmlformats.org/officeDocument/2006/relationships/image" Target="../media/image22.png"/><Relationship Id="rId15" Type="http://schemas.openxmlformats.org/officeDocument/2006/relationships/image" Target="../media/image9.png"/><Relationship Id="rId14" Type="http://schemas.openxmlformats.org/officeDocument/2006/relationships/image" Target="../media/image13.png"/><Relationship Id="rId17" Type="http://schemas.openxmlformats.org/officeDocument/2006/relationships/image" Target="../media/image18.png"/><Relationship Id="rId16" Type="http://schemas.openxmlformats.org/officeDocument/2006/relationships/image" Target="../media/image20.png"/><Relationship Id="rId5" Type="http://schemas.openxmlformats.org/officeDocument/2006/relationships/image" Target="../media/image39.png"/><Relationship Id="rId19" Type="http://schemas.openxmlformats.org/officeDocument/2006/relationships/image" Target="../media/image12.png"/><Relationship Id="rId6" Type="http://schemas.openxmlformats.org/officeDocument/2006/relationships/image" Target="../media/image24.png"/><Relationship Id="rId18"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20" Type="http://schemas.openxmlformats.org/officeDocument/2006/relationships/image" Target="../media/image40.png"/><Relationship Id="rId11" Type="http://schemas.openxmlformats.org/officeDocument/2006/relationships/image" Target="../media/image27.png"/><Relationship Id="rId10" Type="http://schemas.openxmlformats.org/officeDocument/2006/relationships/image" Target="../media/image38.png"/><Relationship Id="rId13" Type="http://schemas.openxmlformats.org/officeDocument/2006/relationships/image" Target="../media/image25.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png"/><Relationship Id="rId9" Type="http://schemas.openxmlformats.org/officeDocument/2006/relationships/image" Target="../media/image28.png"/><Relationship Id="rId15" Type="http://schemas.openxmlformats.org/officeDocument/2006/relationships/image" Target="../media/image29.png"/><Relationship Id="rId14" Type="http://schemas.openxmlformats.org/officeDocument/2006/relationships/image" Target="../media/image26.png"/><Relationship Id="rId17" Type="http://schemas.openxmlformats.org/officeDocument/2006/relationships/image" Target="../media/image33.png"/><Relationship Id="rId16" Type="http://schemas.openxmlformats.org/officeDocument/2006/relationships/image" Target="../media/image35.png"/><Relationship Id="rId5" Type="http://schemas.openxmlformats.org/officeDocument/2006/relationships/image" Target="../media/image72.png"/><Relationship Id="rId19" Type="http://schemas.openxmlformats.org/officeDocument/2006/relationships/image" Target="../media/image37.png"/><Relationship Id="rId6" Type="http://schemas.openxmlformats.org/officeDocument/2006/relationships/image" Target="../media/image32.png"/><Relationship Id="rId18"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4.png"/><Relationship Id="rId6"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5.png"/><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2.jpg"/><Relationship Id="rId6" Type="http://schemas.openxmlformats.org/officeDocument/2006/relationships/hyperlink" Target="https://github.com/aleja14/Capston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56.png"/><Relationship Id="rId6"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1" Type="http://schemas.openxmlformats.org/officeDocument/2006/relationships/hyperlink" Target="https://docs.aws.amazon.com/es_es/cognito/latest/developerguide/what-is-amazon-cognito.html" TargetMode="External"/><Relationship Id="rId10" Type="http://schemas.openxmlformats.org/officeDocument/2006/relationships/hyperlink" Target="https://docs.aws.amazon.com/es_es/apigateway/latest/developerguide/welcome.html" TargetMode="External"/><Relationship Id="rId13" Type="http://schemas.openxmlformats.org/officeDocument/2006/relationships/hyperlink" Target="https://docs.aws.amazon.com/es_es/sns/latest/dg/welcome.html" TargetMode="External"/><Relationship Id="rId12" Type="http://schemas.openxmlformats.org/officeDocument/2006/relationships/hyperlink" Target="https://rogerdudler.github.io/git-guide/index.es.html" TargetMode="External"/><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1.png"/><Relationship Id="rId9" Type="http://schemas.openxmlformats.org/officeDocument/2006/relationships/hyperlink" Target="https://docs.aws.amazon.com/es_es/IAM/latest/UserGuide/introduction.html" TargetMode="External"/><Relationship Id="rId15" Type="http://schemas.openxmlformats.org/officeDocument/2006/relationships/hyperlink" Target="https://docs.aws.amazon.com/es_es/vpc/latest/userguide/VPC_Internet_Gateway.html" TargetMode="External"/><Relationship Id="rId14" Type="http://schemas.openxmlformats.org/officeDocument/2006/relationships/hyperlink" Target="https://docs.aws.amazon.com/es_es/AmazonRDS/latest/UserGuide/Welcome.html" TargetMode="External"/><Relationship Id="rId5" Type="http://schemas.openxmlformats.org/officeDocument/2006/relationships/hyperlink" Target="https://docs.aws.amazon.com/es_es/AWSCloudFormation/latest/UserGuide/Welcome.html" TargetMode="External"/><Relationship Id="rId6" Type="http://schemas.openxmlformats.org/officeDocument/2006/relationships/hyperlink" Target="https://docs.aws.amazon.com/wellarchitected/latest/framework/welcome.html" TargetMode="External"/><Relationship Id="rId7" Type="http://schemas.openxmlformats.org/officeDocument/2006/relationships/hyperlink" Target="https://docs.aws.amazon.com/es_es/lambda/latest/dg/lambda-invocation.html" TargetMode="External"/><Relationship Id="rId8" Type="http://schemas.openxmlformats.org/officeDocument/2006/relationships/hyperlink" Target="https://docs.aws.amazon.com/es_es/AmazonCloudWatch/latest/monitoring/WhatIsCloudWatch.html" TargetMode="External"/></Relationships>
</file>

<file path=ppt/slides/_rels/slide32.xml.rels><?xml version="1.0" encoding="UTF-8" standalone="yes"?><Relationships xmlns="http://schemas.openxmlformats.org/package/2006/relationships"><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58.png"/><Relationship Id="rId8"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89" name="Google Shape;89;p1"/>
          <p:cNvSpPr/>
          <p:nvPr/>
        </p:nvSpPr>
        <p:spPr>
          <a:xfrm>
            <a:off x="5632425" y="2066325"/>
            <a:ext cx="5195400" cy="5866800"/>
          </a:xfrm>
          <a:prstGeom prst="roundRect">
            <a:avLst>
              <a:gd fmla="val 6904"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0" name="Google Shape;90;p1"/>
          <p:cNvSpPr txBox="1"/>
          <p:nvPr/>
        </p:nvSpPr>
        <p:spPr>
          <a:xfrm>
            <a:off x="6182678" y="3270991"/>
            <a:ext cx="4076700" cy="781737"/>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2800"/>
              <a:buFont typeface="Arial"/>
              <a:buNone/>
            </a:pPr>
            <a:r>
              <a:rPr b="0" i="0" lang="es-ES" sz="2800" u="none" cap="none" strike="noStrike">
                <a:solidFill>
                  <a:srgbClr val="004048"/>
                </a:solidFill>
                <a:latin typeface="Montserrat ExtraBold"/>
                <a:ea typeface="Montserrat ExtraBold"/>
                <a:cs typeface="Montserrat ExtraBold"/>
                <a:sym typeface="Montserrat ExtraBold"/>
              </a:rPr>
              <a:t>Reto 4: Modernización de aplicaciones</a:t>
            </a:r>
            <a:endParaRPr b="0" i="0" sz="1200" u="none" cap="none" strike="noStrike">
              <a:solidFill>
                <a:schemeClr val="dk1"/>
              </a:solidFill>
              <a:latin typeface="Calibri"/>
              <a:ea typeface="Calibri"/>
              <a:cs typeface="Calibri"/>
              <a:sym typeface="Calibri"/>
            </a:endParaRPr>
          </a:p>
        </p:txBody>
      </p:sp>
      <p:sp>
        <p:nvSpPr>
          <p:cNvPr id="91" name="Google Shape;91;p1"/>
          <p:cNvSpPr txBox="1"/>
          <p:nvPr/>
        </p:nvSpPr>
        <p:spPr>
          <a:xfrm>
            <a:off x="6231453" y="4337091"/>
            <a:ext cx="4312500" cy="1631185"/>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2211 VCCO – Master en Cloud Computing Online</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2500"/>
              <a:buFont typeface="Calibri"/>
              <a:buNone/>
            </a:pPr>
            <a:r>
              <a:t/>
            </a:r>
            <a:endParaRPr b="0" i="0" sz="2500" u="none" cap="none" strike="noStrike">
              <a:solidFill>
                <a:srgbClr val="107E8C"/>
              </a:solidFill>
              <a:latin typeface="Montserrat SemiBold"/>
              <a:ea typeface="Montserrat SemiBold"/>
              <a:cs typeface="Montserrat SemiBold"/>
              <a:sym typeface="Montserrat SemiBold"/>
            </a:endParaRPr>
          </a:p>
        </p:txBody>
      </p:sp>
      <p:sp>
        <p:nvSpPr>
          <p:cNvPr id="92" name="Google Shape;92;p1"/>
          <p:cNvSpPr txBox="1"/>
          <p:nvPr/>
        </p:nvSpPr>
        <p:spPr>
          <a:xfrm>
            <a:off x="7483003" y="5238916"/>
            <a:ext cx="3893700" cy="147729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ES" sz="2100" u="none" cap="none" strike="noStrike">
                <a:solidFill>
                  <a:srgbClr val="004048"/>
                </a:solidFill>
                <a:latin typeface="Montserrat"/>
                <a:ea typeface="Montserrat"/>
                <a:cs typeface="Montserrat"/>
                <a:sym typeface="Montserrat"/>
              </a:rPr>
              <a:t>Conformado por: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4048"/>
              </a:buClr>
              <a:buSzPts val="2100"/>
              <a:buFont typeface="Arial"/>
              <a:buChar char="•"/>
            </a:pPr>
            <a:r>
              <a:rPr b="1" i="0" lang="es-ES" sz="2100" u="none" cap="none" strike="noStrike">
                <a:solidFill>
                  <a:srgbClr val="004048"/>
                </a:solidFill>
                <a:latin typeface="Montserrat"/>
                <a:ea typeface="Montserrat"/>
                <a:cs typeface="Montserrat"/>
                <a:sym typeface="Montserrat"/>
              </a:rPr>
              <a:t>Víctor Guzmán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4048"/>
              </a:buClr>
              <a:buSzPts val="2100"/>
              <a:buFont typeface="Arial"/>
              <a:buChar char="•"/>
            </a:pPr>
            <a:r>
              <a:rPr b="1" i="0" lang="es-ES" sz="2100" u="none" cap="none" strike="noStrike">
                <a:solidFill>
                  <a:srgbClr val="004048"/>
                </a:solidFill>
                <a:latin typeface="Montserrat"/>
                <a:ea typeface="Montserrat"/>
                <a:cs typeface="Montserrat"/>
                <a:sym typeface="Montserrat"/>
              </a:rPr>
              <a:t>Alejandra Noriega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4048"/>
              </a:buClr>
              <a:buSzPts val="2100"/>
              <a:buFont typeface="Arial"/>
              <a:buChar char="•"/>
            </a:pPr>
            <a:r>
              <a:rPr b="1" i="0" lang="es-ES" sz="2100" u="none" cap="none" strike="noStrike">
                <a:solidFill>
                  <a:srgbClr val="004048"/>
                </a:solidFill>
                <a:latin typeface="Montserrat"/>
                <a:ea typeface="Montserrat"/>
                <a:cs typeface="Montserrat"/>
                <a:sym typeface="Montserrat"/>
              </a:rPr>
              <a:t>Oscar González</a:t>
            </a:r>
            <a:endParaRPr b="0" i="0" sz="1400" u="none" cap="none" strike="noStrike">
              <a:solidFill>
                <a:srgbClr val="000000"/>
              </a:solidFill>
              <a:latin typeface="Arial"/>
              <a:ea typeface="Arial"/>
              <a:cs typeface="Arial"/>
              <a:sym typeface="Arial"/>
            </a:endParaRPr>
          </a:p>
        </p:txBody>
      </p:sp>
      <p:pic>
        <p:nvPicPr>
          <p:cNvPr id="93" name="Google Shape;93;p1"/>
          <p:cNvPicPr preferRelativeResize="0"/>
          <p:nvPr/>
        </p:nvPicPr>
        <p:blipFill rotWithShape="1">
          <a:blip r:embed="rId4">
            <a:alphaModFix/>
          </a:blip>
          <a:srcRect b="3737" l="0" r="0" t="3745"/>
          <a:stretch/>
        </p:blipFill>
        <p:spPr>
          <a:xfrm>
            <a:off x="6182678" y="5504764"/>
            <a:ext cx="1022100" cy="945600"/>
          </a:xfrm>
          <a:prstGeom prst="ellipse">
            <a:avLst/>
          </a:prstGeom>
          <a:noFill/>
          <a:ln>
            <a:noFill/>
          </a:ln>
        </p:spPr>
      </p:pic>
      <p:pic>
        <p:nvPicPr>
          <p:cNvPr id="94" name="Google Shape;94;p1"/>
          <p:cNvPicPr preferRelativeResize="0"/>
          <p:nvPr/>
        </p:nvPicPr>
        <p:blipFill rotWithShape="1">
          <a:blip r:embed="rId5">
            <a:alphaModFix/>
          </a:blip>
          <a:srcRect b="0" l="0" r="0" t="0"/>
          <a:stretch/>
        </p:blipFill>
        <p:spPr>
          <a:xfrm>
            <a:off x="8375750" y="2627675"/>
            <a:ext cx="1883628" cy="411125"/>
          </a:xfrm>
          <a:prstGeom prst="rect">
            <a:avLst/>
          </a:prstGeom>
          <a:noFill/>
          <a:ln>
            <a:noFill/>
          </a:ln>
        </p:spPr>
      </p:pic>
      <p:pic>
        <p:nvPicPr>
          <p:cNvPr descr="Google Shape;117;p26" id="95" name="Google Shape;95;p1"/>
          <p:cNvPicPr preferRelativeResize="0"/>
          <p:nvPr/>
        </p:nvPicPr>
        <p:blipFill rotWithShape="1">
          <a:blip r:embed="rId6">
            <a:alphaModFix/>
          </a:blip>
          <a:srcRect b="0" l="0" r="0" t="0"/>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2"/>
          <p:cNvSpPr txBox="1"/>
          <p:nvPr/>
        </p:nvSpPr>
        <p:spPr>
          <a:xfrm>
            <a:off x="2033633" y="767314"/>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PROPUESTA EN AWS</a:t>
            </a:r>
            <a:endParaRPr b="0" i="0" sz="2700" u="none" cap="none" strike="noStrike">
              <a:solidFill>
                <a:srgbClr val="33D9BE"/>
              </a:solidFill>
              <a:latin typeface="Oswald Medium"/>
              <a:ea typeface="Oswald Medium"/>
              <a:cs typeface="Oswald Medium"/>
              <a:sym typeface="Oswald Medium"/>
            </a:endParaRPr>
          </a:p>
        </p:txBody>
      </p:sp>
      <p:cxnSp>
        <p:nvCxnSpPr>
          <p:cNvPr id="320" name="Google Shape;320;p12"/>
          <p:cNvCxnSpPr>
            <a:stCxn id="321"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321" name="Google Shape;321;p12"/>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322" name="Google Shape;322;p12"/>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323" name="Google Shape;323;p1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324" name="Google Shape;324;p1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Diagrama, Esquemático&#10;&#10;Descripción generada automáticamente" id="325" name="Google Shape;325;p12"/>
          <p:cNvPicPr preferRelativeResize="0"/>
          <p:nvPr/>
        </p:nvPicPr>
        <p:blipFill rotWithShape="1">
          <a:blip r:embed="rId5">
            <a:alphaModFix/>
          </a:blip>
          <a:srcRect b="0" l="0" r="0" t="0"/>
          <a:stretch/>
        </p:blipFill>
        <p:spPr>
          <a:xfrm>
            <a:off x="2226133" y="1211914"/>
            <a:ext cx="7912684" cy="5055326"/>
          </a:xfrm>
          <a:prstGeom prst="rect">
            <a:avLst/>
          </a:prstGeom>
          <a:noFill/>
          <a:ln>
            <a:noFill/>
          </a:ln>
        </p:spPr>
      </p:pic>
      <p:sp>
        <p:nvSpPr>
          <p:cNvPr id="326" name="Google Shape;326;p12"/>
          <p:cNvSpPr txBox="1"/>
          <p:nvPr/>
        </p:nvSpPr>
        <p:spPr>
          <a:xfrm>
            <a:off x="899335" y="6314808"/>
            <a:ext cx="11292665" cy="79406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200"/>
              <a:buFont typeface="Arial"/>
              <a:buNone/>
            </a:pPr>
            <a:r>
              <a:rPr b="0" i="0" lang="es-ES" sz="1200" u="none" cap="none" strike="noStrike">
                <a:solidFill>
                  <a:srgbClr val="333333"/>
                </a:solidFill>
                <a:latin typeface="Montserrat"/>
                <a:ea typeface="Montserrat"/>
                <a:cs typeface="Montserrat"/>
                <a:sym typeface="Montserrat"/>
              </a:rPr>
              <a:t>A continuación, se desglosará el uso de cada una de las herramientas utilizadas. Nota: Tomar en cuenta que se utilizó una BD en RDS para simular la BD On-premise. </a:t>
            </a:r>
            <a:endParaRPr b="0" i="0" sz="12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4"/>
          <p:cNvSpPr txBox="1"/>
          <p:nvPr/>
        </p:nvSpPr>
        <p:spPr>
          <a:xfrm>
            <a:off x="2033633" y="767314"/>
            <a:ext cx="7900200" cy="451538"/>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Componentes utilizados AWS</a:t>
            </a:r>
            <a:endParaRPr b="0" i="0" sz="2700" u="none" cap="none" strike="noStrike">
              <a:solidFill>
                <a:srgbClr val="33D9BE"/>
              </a:solidFill>
              <a:latin typeface="Oswald Medium"/>
              <a:ea typeface="Oswald Medium"/>
              <a:cs typeface="Oswald Medium"/>
              <a:sym typeface="Oswald Medium"/>
            </a:endParaRPr>
          </a:p>
        </p:txBody>
      </p:sp>
      <p:cxnSp>
        <p:nvCxnSpPr>
          <p:cNvPr id="332" name="Google Shape;332;p14"/>
          <p:cNvCxnSpPr>
            <a:stCxn id="333"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333" name="Google Shape;333;p14"/>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334" name="Google Shape;334;p14"/>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335" name="Google Shape;335;p1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336" name="Google Shape;336;p1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337" name="Google Shape;337;p14"/>
          <p:cNvSpPr txBox="1"/>
          <p:nvPr/>
        </p:nvSpPr>
        <p:spPr>
          <a:xfrm>
            <a:off x="4192224" y="1607665"/>
            <a:ext cx="12022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Database</a:t>
            </a:r>
            <a:endParaRPr b="0" i="0" sz="1800" u="none" cap="none" strike="noStrike">
              <a:solidFill>
                <a:srgbClr val="000000"/>
              </a:solidFill>
              <a:latin typeface="Arial"/>
              <a:ea typeface="Arial"/>
              <a:cs typeface="Arial"/>
              <a:sym typeface="Arial"/>
            </a:endParaRPr>
          </a:p>
        </p:txBody>
      </p:sp>
      <p:sp>
        <p:nvSpPr>
          <p:cNvPr id="338" name="Google Shape;338;p14"/>
          <p:cNvSpPr txBox="1"/>
          <p:nvPr/>
        </p:nvSpPr>
        <p:spPr>
          <a:xfrm>
            <a:off x="7893771" y="1612086"/>
            <a:ext cx="394488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Management &amp; Governance</a:t>
            </a:r>
            <a:endParaRPr b="0" i="0" sz="1800" u="none" cap="none" strike="noStrike">
              <a:solidFill>
                <a:srgbClr val="33D9BE"/>
              </a:solidFill>
              <a:latin typeface="Oswald Medium"/>
              <a:ea typeface="Oswald Medium"/>
              <a:cs typeface="Oswald Medium"/>
              <a:sym typeface="Oswald Medium"/>
            </a:endParaRPr>
          </a:p>
        </p:txBody>
      </p:sp>
      <p:pic>
        <p:nvPicPr>
          <p:cNvPr id="339" name="Google Shape;339;p14"/>
          <p:cNvPicPr preferRelativeResize="0"/>
          <p:nvPr/>
        </p:nvPicPr>
        <p:blipFill rotWithShape="1">
          <a:blip r:embed="rId5">
            <a:alphaModFix/>
          </a:blip>
          <a:srcRect b="0" l="0" r="0" t="0"/>
          <a:stretch/>
        </p:blipFill>
        <p:spPr>
          <a:xfrm>
            <a:off x="1588533" y="2001714"/>
            <a:ext cx="762066" cy="762066"/>
          </a:xfrm>
          <a:prstGeom prst="rect">
            <a:avLst/>
          </a:prstGeom>
          <a:noFill/>
          <a:ln>
            <a:noFill/>
          </a:ln>
        </p:spPr>
      </p:pic>
      <p:sp>
        <p:nvSpPr>
          <p:cNvPr id="340" name="Google Shape;340;p14"/>
          <p:cNvSpPr txBox="1"/>
          <p:nvPr/>
        </p:nvSpPr>
        <p:spPr>
          <a:xfrm>
            <a:off x="956583" y="2763780"/>
            <a:ext cx="22431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API Gateway</a:t>
            </a:r>
            <a:endParaRPr/>
          </a:p>
        </p:txBody>
      </p:sp>
      <p:pic>
        <p:nvPicPr>
          <p:cNvPr descr="Amazon Simple Notification Service (Amazon SNS) service icon." id="341" name="Google Shape;341;p14"/>
          <p:cNvPicPr preferRelativeResize="0"/>
          <p:nvPr/>
        </p:nvPicPr>
        <p:blipFill rotWithShape="1">
          <a:blip r:embed="rId6">
            <a:alphaModFix/>
          </a:blip>
          <a:srcRect b="0" l="0" r="0" t="0"/>
          <a:stretch/>
        </p:blipFill>
        <p:spPr>
          <a:xfrm>
            <a:off x="1588533" y="3256358"/>
            <a:ext cx="762000" cy="762000"/>
          </a:xfrm>
          <a:prstGeom prst="rect">
            <a:avLst/>
          </a:prstGeom>
          <a:noFill/>
          <a:ln>
            <a:noFill/>
          </a:ln>
        </p:spPr>
      </p:pic>
      <p:sp>
        <p:nvSpPr>
          <p:cNvPr id="342" name="Google Shape;342;p14"/>
          <p:cNvSpPr txBox="1"/>
          <p:nvPr/>
        </p:nvSpPr>
        <p:spPr>
          <a:xfrm>
            <a:off x="887150" y="4049315"/>
            <a:ext cx="22685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Simple Notification Service (Amazon SNS)</a:t>
            </a:r>
            <a:endParaRPr/>
          </a:p>
        </p:txBody>
      </p:sp>
      <p:sp>
        <p:nvSpPr>
          <p:cNvPr id="343" name="Google Shape;343;p14"/>
          <p:cNvSpPr txBox="1"/>
          <p:nvPr/>
        </p:nvSpPr>
        <p:spPr>
          <a:xfrm>
            <a:off x="995492" y="1545733"/>
            <a:ext cx="22431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Application Integration </a:t>
            </a:r>
            <a:endParaRPr b="0" i="0" sz="1800" u="none" cap="none" strike="noStrike">
              <a:solidFill>
                <a:srgbClr val="000000"/>
              </a:solidFill>
              <a:latin typeface="Arial"/>
              <a:ea typeface="Arial"/>
              <a:cs typeface="Arial"/>
              <a:sym typeface="Arial"/>
            </a:endParaRPr>
          </a:p>
        </p:txBody>
      </p:sp>
      <p:pic>
        <p:nvPicPr>
          <p:cNvPr descr="Endpoint resource icon for the Amazon API Gateway service." id="344" name="Google Shape;344;p14"/>
          <p:cNvPicPr preferRelativeResize="0"/>
          <p:nvPr/>
        </p:nvPicPr>
        <p:blipFill rotWithShape="1">
          <a:blip r:embed="rId7">
            <a:alphaModFix/>
          </a:blip>
          <a:srcRect b="0" l="0" r="0" t="0"/>
          <a:stretch/>
        </p:blipFill>
        <p:spPr>
          <a:xfrm>
            <a:off x="2858092" y="2064959"/>
            <a:ext cx="457200" cy="457200"/>
          </a:xfrm>
          <a:prstGeom prst="rect">
            <a:avLst/>
          </a:prstGeom>
          <a:noFill/>
          <a:ln>
            <a:noFill/>
          </a:ln>
        </p:spPr>
      </p:pic>
      <p:sp>
        <p:nvSpPr>
          <p:cNvPr id="345" name="Google Shape;345;p14"/>
          <p:cNvSpPr txBox="1"/>
          <p:nvPr/>
        </p:nvSpPr>
        <p:spPr>
          <a:xfrm>
            <a:off x="2362716" y="2522159"/>
            <a:ext cx="146872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Endpoint</a:t>
            </a:r>
            <a:endParaRPr/>
          </a:p>
        </p:txBody>
      </p:sp>
      <p:pic>
        <p:nvPicPr>
          <p:cNvPr descr="Email notification resource icon for the Amazon SNS service." id="346" name="Google Shape;346;p14"/>
          <p:cNvPicPr preferRelativeResize="0"/>
          <p:nvPr/>
        </p:nvPicPr>
        <p:blipFill rotWithShape="1">
          <a:blip r:embed="rId8">
            <a:alphaModFix/>
          </a:blip>
          <a:srcRect b="0" l="0" r="0" t="0"/>
          <a:stretch/>
        </p:blipFill>
        <p:spPr>
          <a:xfrm>
            <a:off x="2873911" y="3259707"/>
            <a:ext cx="457200" cy="457200"/>
          </a:xfrm>
          <a:prstGeom prst="rect">
            <a:avLst/>
          </a:prstGeom>
          <a:noFill/>
          <a:ln>
            <a:noFill/>
          </a:ln>
        </p:spPr>
      </p:pic>
      <p:sp>
        <p:nvSpPr>
          <p:cNvPr id="347" name="Google Shape;347;p14"/>
          <p:cNvSpPr txBox="1"/>
          <p:nvPr/>
        </p:nvSpPr>
        <p:spPr>
          <a:xfrm>
            <a:off x="2419820" y="3785169"/>
            <a:ext cx="138588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Email notification</a:t>
            </a:r>
            <a:endParaRPr/>
          </a:p>
        </p:txBody>
      </p:sp>
      <p:pic>
        <p:nvPicPr>
          <p:cNvPr descr="Amazon Aurora service icon." id="348" name="Google Shape;348;p14"/>
          <p:cNvPicPr preferRelativeResize="0"/>
          <p:nvPr/>
        </p:nvPicPr>
        <p:blipFill rotWithShape="1">
          <a:blip r:embed="rId9">
            <a:alphaModFix/>
          </a:blip>
          <a:srcRect b="0" l="0" r="0" t="0"/>
          <a:stretch/>
        </p:blipFill>
        <p:spPr>
          <a:xfrm>
            <a:off x="4824392" y="2032506"/>
            <a:ext cx="762000" cy="762000"/>
          </a:xfrm>
          <a:prstGeom prst="rect">
            <a:avLst/>
          </a:prstGeom>
          <a:noFill/>
          <a:ln>
            <a:noFill/>
          </a:ln>
        </p:spPr>
      </p:pic>
      <p:sp>
        <p:nvSpPr>
          <p:cNvPr id="349" name="Google Shape;349;p14"/>
          <p:cNvSpPr txBox="1"/>
          <p:nvPr/>
        </p:nvSpPr>
        <p:spPr>
          <a:xfrm>
            <a:off x="4075092" y="2796093"/>
            <a:ext cx="22431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Aurora</a:t>
            </a:r>
            <a:endParaRPr/>
          </a:p>
        </p:txBody>
      </p:sp>
      <p:pic>
        <p:nvPicPr>
          <p:cNvPr descr="Amazon Relational Database Service (Amazon RDS) service icon." id="350" name="Google Shape;350;p14"/>
          <p:cNvPicPr preferRelativeResize="0"/>
          <p:nvPr/>
        </p:nvPicPr>
        <p:blipFill rotWithShape="1">
          <a:blip r:embed="rId10">
            <a:alphaModFix/>
          </a:blip>
          <a:srcRect b="0" l="0" r="0" t="0"/>
          <a:stretch/>
        </p:blipFill>
        <p:spPr>
          <a:xfrm>
            <a:off x="4852470" y="3226273"/>
            <a:ext cx="762000" cy="762000"/>
          </a:xfrm>
          <a:prstGeom prst="rect">
            <a:avLst/>
          </a:prstGeom>
          <a:noFill/>
          <a:ln>
            <a:noFill/>
          </a:ln>
        </p:spPr>
      </p:pic>
      <p:sp>
        <p:nvSpPr>
          <p:cNvPr id="351" name="Google Shape;351;p14"/>
          <p:cNvSpPr txBox="1"/>
          <p:nvPr/>
        </p:nvSpPr>
        <p:spPr>
          <a:xfrm>
            <a:off x="4180537" y="3993751"/>
            <a:ext cx="2243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Relational Database Service (Amazon RDS)</a:t>
            </a:r>
            <a:endParaRPr/>
          </a:p>
        </p:txBody>
      </p:sp>
      <p:pic>
        <p:nvPicPr>
          <p:cNvPr descr="PostgreSQL instance instance icon for the Database category." id="352" name="Google Shape;352;p14"/>
          <p:cNvPicPr preferRelativeResize="0"/>
          <p:nvPr/>
        </p:nvPicPr>
        <p:blipFill rotWithShape="1">
          <a:blip r:embed="rId11">
            <a:alphaModFix/>
          </a:blip>
          <a:srcRect b="0" l="0" r="0" t="0"/>
          <a:stretch/>
        </p:blipFill>
        <p:spPr>
          <a:xfrm>
            <a:off x="6589344" y="3287133"/>
            <a:ext cx="457200" cy="457200"/>
          </a:xfrm>
          <a:prstGeom prst="rect">
            <a:avLst/>
          </a:prstGeom>
          <a:noFill/>
          <a:ln>
            <a:noFill/>
          </a:ln>
        </p:spPr>
      </p:pic>
      <p:sp>
        <p:nvSpPr>
          <p:cNvPr id="353" name="Google Shape;353;p14"/>
          <p:cNvSpPr txBox="1"/>
          <p:nvPr/>
        </p:nvSpPr>
        <p:spPr>
          <a:xfrm>
            <a:off x="6053105" y="3752233"/>
            <a:ext cx="15113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PostgreSQL </a:t>
            </a:r>
            <a:br>
              <a:rPr b="0" i="0" lang="es-ES" sz="1200" u="none" cap="none" strike="noStrike">
                <a:solidFill>
                  <a:schemeClr val="dk1"/>
                </a:solidFill>
                <a:latin typeface="Arial"/>
                <a:ea typeface="Arial"/>
                <a:cs typeface="Arial"/>
                <a:sym typeface="Arial"/>
              </a:rPr>
            </a:br>
            <a:r>
              <a:rPr b="0" i="0" lang="es-ES" sz="1200" u="none" cap="none" strike="noStrike">
                <a:solidFill>
                  <a:schemeClr val="dk1"/>
                </a:solidFill>
                <a:latin typeface="Arial"/>
                <a:ea typeface="Arial"/>
                <a:cs typeface="Arial"/>
                <a:sym typeface="Arial"/>
              </a:rPr>
              <a:t>instance</a:t>
            </a:r>
            <a:endParaRPr/>
          </a:p>
        </p:txBody>
      </p:sp>
      <p:pic>
        <p:nvPicPr>
          <p:cNvPr descr="PostgreSQL instance instance icon for the Database category." id="354" name="Google Shape;354;p14"/>
          <p:cNvPicPr preferRelativeResize="0"/>
          <p:nvPr/>
        </p:nvPicPr>
        <p:blipFill rotWithShape="1">
          <a:blip r:embed="rId11">
            <a:alphaModFix/>
          </a:blip>
          <a:srcRect b="0" l="0" r="0" t="0"/>
          <a:stretch/>
        </p:blipFill>
        <p:spPr>
          <a:xfrm>
            <a:off x="6083829" y="2090534"/>
            <a:ext cx="457200" cy="457200"/>
          </a:xfrm>
          <a:prstGeom prst="rect">
            <a:avLst/>
          </a:prstGeom>
          <a:noFill/>
          <a:ln>
            <a:noFill/>
          </a:ln>
        </p:spPr>
      </p:pic>
      <p:sp>
        <p:nvSpPr>
          <p:cNvPr id="355" name="Google Shape;355;p14"/>
          <p:cNvSpPr txBox="1"/>
          <p:nvPr/>
        </p:nvSpPr>
        <p:spPr>
          <a:xfrm>
            <a:off x="5547590" y="2555634"/>
            <a:ext cx="15113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PostgreSQL </a:t>
            </a:r>
            <a:br>
              <a:rPr b="0" i="0" lang="es-ES" sz="1200" u="none" cap="none" strike="noStrike">
                <a:solidFill>
                  <a:schemeClr val="dk1"/>
                </a:solidFill>
                <a:latin typeface="Arial"/>
                <a:ea typeface="Arial"/>
                <a:cs typeface="Arial"/>
                <a:sym typeface="Arial"/>
              </a:rPr>
            </a:br>
            <a:r>
              <a:rPr b="0" i="0" lang="es-ES" sz="1200" u="none" cap="none" strike="noStrike">
                <a:solidFill>
                  <a:schemeClr val="dk1"/>
                </a:solidFill>
                <a:latin typeface="Arial"/>
                <a:ea typeface="Arial"/>
                <a:cs typeface="Arial"/>
                <a:sym typeface="Arial"/>
              </a:rPr>
              <a:t>instance</a:t>
            </a:r>
            <a:endParaRPr/>
          </a:p>
        </p:txBody>
      </p:sp>
      <p:pic>
        <p:nvPicPr>
          <p:cNvPr descr="Amazon CloudWatch service icon." id="356" name="Google Shape;356;p14"/>
          <p:cNvPicPr preferRelativeResize="0"/>
          <p:nvPr/>
        </p:nvPicPr>
        <p:blipFill rotWithShape="1">
          <a:blip r:embed="rId12">
            <a:alphaModFix/>
          </a:blip>
          <a:srcRect b="0" l="0" r="0" t="0"/>
          <a:stretch/>
        </p:blipFill>
        <p:spPr>
          <a:xfrm>
            <a:off x="8484577" y="2019206"/>
            <a:ext cx="762000" cy="762000"/>
          </a:xfrm>
          <a:prstGeom prst="rect">
            <a:avLst/>
          </a:prstGeom>
          <a:noFill/>
          <a:ln>
            <a:noFill/>
          </a:ln>
        </p:spPr>
      </p:pic>
      <p:sp>
        <p:nvSpPr>
          <p:cNvPr id="357" name="Google Shape;357;p14"/>
          <p:cNvSpPr txBox="1"/>
          <p:nvPr/>
        </p:nvSpPr>
        <p:spPr>
          <a:xfrm>
            <a:off x="7744802" y="2781206"/>
            <a:ext cx="224313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CloudWatch</a:t>
            </a:r>
            <a:endParaRPr/>
          </a:p>
        </p:txBody>
      </p:sp>
      <p:pic>
        <p:nvPicPr>
          <p:cNvPr descr="Alarm resource icon for the Amazon CloudWatch service." id="358" name="Google Shape;358;p14"/>
          <p:cNvPicPr preferRelativeResize="0"/>
          <p:nvPr/>
        </p:nvPicPr>
        <p:blipFill rotWithShape="1">
          <a:blip r:embed="rId13">
            <a:alphaModFix/>
          </a:blip>
          <a:srcRect b="0" l="0" r="0" t="0"/>
          <a:stretch/>
        </p:blipFill>
        <p:spPr>
          <a:xfrm>
            <a:off x="9575070" y="2042233"/>
            <a:ext cx="457200" cy="457200"/>
          </a:xfrm>
          <a:prstGeom prst="rect">
            <a:avLst/>
          </a:prstGeom>
          <a:noFill/>
          <a:ln>
            <a:noFill/>
          </a:ln>
        </p:spPr>
      </p:pic>
      <p:sp>
        <p:nvSpPr>
          <p:cNvPr id="359" name="Google Shape;359;p14"/>
          <p:cNvSpPr txBox="1"/>
          <p:nvPr/>
        </p:nvSpPr>
        <p:spPr>
          <a:xfrm>
            <a:off x="9417439" y="2504207"/>
            <a:ext cx="79301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Alarm</a:t>
            </a:r>
            <a:endParaRPr/>
          </a:p>
        </p:txBody>
      </p:sp>
      <p:pic>
        <p:nvPicPr>
          <p:cNvPr descr="Logs resource icon for the Amazon CloudWatch service." id="360" name="Google Shape;360;p14"/>
          <p:cNvPicPr preferRelativeResize="0"/>
          <p:nvPr/>
        </p:nvPicPr>
        <p:blipFill rotWithShape="1">
          <a:blip r:embed="rId14">
            <a:alphaModFix/>
          </a:blip>
          <a:srcRect b="0" l="0" r="0" t="0"/>
          <a:stretch/>
        </p:blipFill>
        <p:spPr>
          <a:xfrm>
            <a:off x="10463391" y="2064959"/>
            <a:ext cx="457200" cy="457200"/>
          </a:xfrm>
          <a:prstGeom prst="rect">
            <a:avLst/>
          </a:prstGeom>
          <a:noFill/>
          <a:ln>
            <a:noFill/>
          </a:ln>
        </p:spPr>
      </p:pic>
      <p:sp>
        <p:nvSpPr>
          <p:cNvPr id="361" name="Google Shape;361;p14"/>
          <p:cNvSpPr txBox="1"/>
          <p:nvPr/>
        </p:nvSpPr>
        <p:spPr>
          <a:xfrm>
            <a:off x="10090444" y="2486781"/>
            <a:ext cx="116363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Logs</a:t>
            </a:r>
            <a:endParaRPr/>
          </a:p>
        </p:txBody>
      </p:sp>
      <p:pic>
        <p:nvPicPr>
          <p:cNvPr descr="AWS CloudFormation service icon." id="362" name="Google Shape;362;p14"/>
          <p:cNvPicPr preferRelativeResize="0"/>
          <p:nvPr/>
        </p:nvPicPr>
        <p:blipFill rotWithShape="1">
          <a:blip r:embed="rId15">
            <a:alphaModFix/>
          </a:blip>
          <a:srcRect b="0" l="0" r="0" t="0"/>
          <a:stretch/>
        </p:blipFill>
        <p:spPr>
          <a:xfrm>
            <a:off x="8505478" y="3189196"/>
            <a:ext cx="762000" cy="762000"/>
          </a:xfrm>
          <a:prstGeom prst="rect">
            <a:avLst/>
          </a:prstGeom>
          <a:noFill/>
          <a:ln>
            <a:noFill/>
          </a:ln>
        </p:spPr>
      </p:pic>
      <p:sp>
        <p:nvSpPr>
          <p:cNvPr id="363" name="Google Shape;363;p14"/>
          <p:cNvSpPr txBox="1"/>
          <p:nvPr/>
        </p:nvSpPr>
        <p:spPr>
          <a:xfrm>
            <a:off x="7757766" y="3951196"/>
            <a:ext cx="22796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CloudFormation</a:t>
            </a:r>
            <a:endParaRPr/>
          </a:p>
        </p:txBody>
      </p:sp>
      <p:pic>
        <p:nvPicPr>
          <p:cNvPr descr="Template resource icon for the AWS CloudFormation service." id="364" name="Google Shape;364;p14"/>
          <p:cNvPicPr preferRelativeResize="0"/>
          <p:nvPr/>
        </p:nvPicPr>
        <p:blipFill rotWithShape="1">
          <a:blip r:embed="rId16">
            <a:alphaModFix/>
          </a:blip>
          <a:srcRect b="0" l="0" r="0" t="0"/>
          <a:stretch/>
        </p:blipFill>
        <p:spPr>
          <a:xfrm>
            <a:off x="9600060" y="3267145"/>
            <a:ext cx="457200" cy="457200"/>
          </a:xfrm>
          <a:prstGeom prst="rect">
            <a:avLst/>
          </a:prstGeom>
          <a:noFill/>
          <a:ln>
            <a:noFill/>
          </a:ln>
        </p:spPr>
      </p:pic>
      <p:sp>
        <p:nvSpPr>
          <p:cNvPr id="365" name="Google Shape;365;p14"/>
          <p:cNvSpPr txBox="1"/>
          <p:nvPr/>
        </p:nvSpPr>
        <p:spPr>
          <a:xfrm>
            <a:off x="9234233" y="3720848"/>
            <a:ext cx="11874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Template</a:t>
            </a:r>
            <a:endParaRPr/>
          </a:p>
        </p:txBody>
      </p:sp>
      <p:pic>
        <p:nvPicPr>
          <p:cNvPr descr="Metrics Insights resource icon for the Amazon CloudWatch service." id="366" name="Google Shape;366;p14"/>
          <p:cNvPicPr preferRelativeResize="0"/>
          <p:nvPr/>
        </p:nvPicPr>
        <p:blipFill rotWithShape="1">
          <a:blip r:embed="rId17">
            <a:alphaModFix/>
          </a:blip>
          <a:srcRect b="0" l="0" r="0" t="0"/>
          <a:stretch/>
        </p:blipFill>
        <p:spPr>
          <a:xfrm>
            <a:off x="11381456" y="2032506"/>
            <a:ext cx="457200" cy="457200"/>
          </a:xfrm>
          <a:prstGeom prst="rect">
            <a:avLst/>
          </a:prstGeom>
          <a:noFill/>
          <a:ln>
            <a:noFill/>
          </a:ln>
        </p:spPr>
      </p:pic>
      <p:sp>
        <p:nvSpPr>
          <p:cNvPr id="367" name="Google Shape;367;p14"/>
          <p:cNvSpPr txBox="1"/>
          <p:nvPr/>
        </p:nvSpPr>
        <p:spPr>
          <a:xfrm>
            <a:off x="10968933" y="2486015"/>
            <a:ext cx="127977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Metrics Insights</a:t>
            </a:r>
            <a:endParaRPr/>
          </a:p>
        </p:txBody>
      </p:sp>
      <p:pic>
        <p:nvPicPr>
          <p:cNvPr descr="AWS Config service icon." id="368" name="Google Shape;368;p14"/>
          <p:cNvPicPr preferRelativeResize="0"/>
          <p:nvPr/>
        </p:nvPicPr>
        <p:blipFill rotWithShape="1">
          <a:blip r:embed="rId18">
            <a:alphaModFix/>
          </a:blip>
          <a:srcRect b="0" l="0" r="0" t="0"/>
          <a:stretch/>
        </p:blipFill>
        <p:spPr>
          <a:xfrm>
            <a:off x="8526027" y="4300413"/>
            <a:ext cx="762000" cy="762000"/>
          </a:xfrm>
          <a:prstGeom prst="rect">
            <a:avLst/>
          </a:prstGeom>
          <a:noFill/>
          <a:ln>
            <a:noFill/>
          </a:ln>
        </p:spPr>
      </p:pic>
      <p:sp>
        <p:nvSpPr>
          <p:cNvPr id="369" name="Google Shape;369;p14"/>
          <p:cNvSpPr txBox="1"/>
          <p:nvPr/>
        </p:nvSpPr>
        <p:spPr>
          <a:xfrm>
            <a:off x="7768790" y="5062413"/>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Config</a:t>
            </a:r>
            <a:endParaRPr/>
          </a:p>
        </p:txBody>
      </p:sp>
      <p:pic>
        <p:nvPicPr>
          <p:cNvPr descr="AWS CloudTrail service icon." id="370" name="Google Shape;370;p14"/>
          <p:cNvPicPr preferRelativeResize="0"/>
          <p:nvPr/>
        </p:nvPicPr>
        <p:blipFill rotWithShape="1">
          <a:blip r:embed="rId19">
            <a:alphaModFix/>
          </a:blip>
          <a:srcRect b="0" l="0" r="0" t="0"/>
          <a:stretch/>
        </p:blipFill>
        <p:spPr>
          <a:xfrm>
            <a:off x="8545208" y="5422454"/>
            <a:ext cx="762000" cy="762000"/>
          </a:xfrm>
          <a:prstGeom prst="rect">
            <a:avLst/>
          </a:prstGeom>
          <a:noFill/>
          <a:ln>
            <a:noFill/>
          </a:ln>
        </p:spPr>
      </p:pic>
      <p:sp>
        <p:nvSpPr>
          <p:cNvPr id="371" name="Google Shape;371;p14"/>
          <p:cNvSpPr txBox="1"/>
          <p:nvPr/>
        </p:nvSpPr>
        <p:spPr>
          <a:xfrm>
            <a:off x="7830833" y="6184454"/>
            <a:ext cx="220186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CloudTrail</a:t>
            </a:r>
            <a:endParaRPr/>
          </a:p>
        </p:txBody>
      </p:sp>
      <p:pic>
        <p:nvPicPr>
          <p:cNvPr descr="AWS Systems Manager service icon." id="372" name="Google Shape;372;p14"/>
          <p:cNvPicPr preferRelativeResize="0"/>
          <p:nvPr/>
        </p:nvPicPr>
        <p:blipFill rotWithShape="1">
          <a:blip r:embed="rId20">
            <a:alphaModFix/>
          </a:blip>
          <a:srcRect b="0" l="0" r="0" t="0"/>
          <a:stretch/>
        </p:blipFill>
        <p:spPr>
          <a:xfrm>
            <a:off x="10251534" y="4308984"/>
            <a:ext cx="762000" cy="762000"/>
          </a:xfrm>
          <a:prstGeom prst="rect">
            <a:avLst/>
          </a:prstGeom>
          <a:noFill/>
          <a:ln>
            <a:noFill/>
          </a:ln>
        </p:spPr>
      </p:pic>
      <p:sp>
        <p:nvSpPr>
          <p:cNvPr id="373" name="Google Shape;373;p14"/>
          <p:cNvSpPr txBox="1"/>
          <p:nvPr/>
        </p:nvSpPr>
        <p:spPr>
          <a:xfrm>
            <a:off x="9492709" y="5070984"/>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Systems Manager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
          <p:cNvSpPr txBox="1"/>
          <p:nvPr/>
        </p:nvSpPr>
        <p:spPr>
          <a:xfrm>
            <a:off x="2033633" y="767314"/>
            <a:ext cx="7900200" cy="451538"/>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Componentes utilizados AWS</a:t>
            </a:r>
            <a:endParaRPr b="0" i="0" sz="2700" u="none" cap="none" strike="noStrike">
              <a:solidFill>
                <a:srgbClr val="33D9BE"/>
              </a:solidFill>
              <a:latin typeface="Oswald Medium"/>
              <a:ea typeface="Oswald Medium"/>
              <a:cs typeface="Oswald Medium"/>
              <a:sym typeface="Oswald Medium"/>
            </a:endParaRPr>
          </a:p>
        </p:txBody>
      </p:sp>
      <p:cxnSp>
        <p:nvCxnSpPr>
          <p:cNvPr id="379" name="Google Shape;379;p7"/>
          <p:cNvCxnSpPr>
            <a:stCxn id="380"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380" name="Google Shape;380;p7"/>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381" name="Google Shape;381;p7"/>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382" name="Google Shape;382;p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383" name="Google Shape;383;p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384" name="Google Shape;384;p7"/>
          <p:cNvSpPr txBox="1"/>
          <p:nvPr/>
        </p:nvSpPr>
        <p:spPr>
          <a:xfrm>
            <a:off x="8542750" y="3657684"/>
            <a:ext cx="22137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Storage</a:t>
            </a:r>
            <a:endParaRPr b="0" i="0" sz="1800" u="none" cap="none" strike="noStrike">
              <a:solidFill>
                <a:srgbClr val="33D9BE"/>
              </a:solidFill>
              <a:latin typeface="Oswald Medium"/>
              <a:ea typeface="Oswald Medium"/>
              <a:cs typeface="Oswald Medium"/>
              <a:sym typeface="Oswald Medium"/>
            </a:endParaRPr>
          </a:p>
        </p:txBody>
      </p:sp>
      <p:sp>
        <p:nvSpPr>
          <p:cNvPr id="385" name="Google Shape;385;p7"/>
          <p:cNvSpPr txBox="1"/>
          <p:nvPr/>
        </p:nvSpPr>
        <p:spPr>
          <a:xfrm>
            <a:off x="4920765" y="1540324"/>
            <a:ext cx="30242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Networking &amp; Content Delivery</a:t>
            </a:r>
            <a:endParaRPr b="0" i="0" sz="1800" u="none" cap="none" strike="noStrike">
              <a:solidFill>
                <a:srgbClr val="33D9BE"/>
              </a:solidFill>
              <a:latin typeface="Oswald Medium"/>
              <a:ea typeface="Oswald Medium"/>
              <a:cs typeface="Oswald Medium"/>
              <a:sym typeface="Oswald Medium"/>
            </a:endParaRPr>
          </a:p>
        </p:txBody>
      </p:sp>
      <p:sp>
        <p:nvSpPr>
          <p:cNvPr id="386" name="Google Shape;386;p7"/>
          <p:cNvSpPr txBox="1"/>
          <p:nvPr/>
        </p:nvSpPr>
        <p:spPr>
          <a:xfrm>
            <a:off x="1196699" y="3572199"/>
            <a:ext cx="31575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Security, Identity, &amp; Compliance</a:t>
            </a:r>
            <a:endParaRPr b="0" i="0" sz="1800" u="none" cap="none" strike="noStrike">
              <a:solidFill>
                <a:srgbClr val="33D9BE"/>
              </a:solidFill>
              <a:latin typeface="Oswald Medium"/>
              <a:ea typeface="Oswald Medium"/>
              <a:cs typeface="Oswald Medium"/>
              <a:sym typeface="Oswald Medium"/>
            </a:endParaRPr>
          </a:p>
        </p:txBody>
      </p:sp>
      <p:sp>
        <p:nvSpPr>
          <p:cNvPr id="387" name="Google Shape;387;p7"/>
          <p:cNvSpPr txBox="1"/>
          <p:nvPr/>
        </p:nvSpPr>
        <p:spPr>
          <a:xfrm>
            <a:off x="1152112" y="1540324"/>
            <a:ext cx="19712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800" u="none" cap="none" strike="noStrike">
                <a:solidFill>
                  <a:srgbClr val="33D9BE"/>
                </a:solidFill>
                <a:latin typeface="Oswald Medium"/>
                <a:ea typeface="Oswald Medium"/>
                <a:cs typeface="Oswald Medium"/>
                <a:sym typeface="Oswald Medium"/>
              </a:rPr>
              <a:t>Compute</a:t>
            </a:r>
            <a:endParaRPr b="0" i="0" sz="1800" u="none" cap="none" strike="noStrike">
              <a:solidFill>
                <a:srgbClr val="000000"/>
              </a:solidFill>
              <a:latin typeface="Arial"/>
              <a:ea typeface="Arial"/>
              <a:cs typeface="Arial"/>
              <a:sym typeface="Arial"/>
            </a:endParaRPr>
          </a:p>
        </p:txBody>
      </p:sp>
      <p:pic>
        <p:nvPicPr>
          <p:cNvPr descr="AWS Lambda service icon." id="388" name="Google Shape;388;p7"/>
          <p:cNvPicPr preferRelativeResize="0"/>
          <p:nvPr/>
        </p:nvPicPr>
        <p:blipFill rotWithShape="1">
          <a:blip r:embed="rId5">
            <a:alphaModFix/>
          </a:blip>
          <a:srcRect b="0" l="0" r="0" t="0"/>
          <a:stretch/>
        </p:blipFill>
        <p:spPr>
          <a:xfrm>
            <a:off x="1713459" y="1999550"/>
            <a:ext cx="783862" cy="783862"/>
          </a:xfrm>
          <a:prstGeom prst="rect">
            <a:avLst/>
          </a:prstGeom>
          <a:noFill/>
          <a:ln>
            <a:noFill/>
          </a:ln>
        </p:spPr>
      </p:pic>
      <p:sp>
        <p:nvSpPr>
          <p:cNvPr id="389" name="Google Shape;389;p7"/>
          <p:cNvSpPr txBox="1"/>
          <p:nvPr/>
        </p:nvSpPr>
        <p:spPr>
          <a:xfrm>
            <a:off x="1152111" y="2805637"/>
            <a:ext cx="197120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Lambda</a:t>
            </a:r>
            <a:endParaRPr/>
          </a:p>
        </p:txBody>
      </p:sp>
      <p:pic>
        <p:nvPicPr>
          <p:cNvPr descr="Lambda function resource icon for the AWS Lambda service icon." id="390" name="Google Shape;390;p7"/>
          <p:cNvPicPr preferRelativeResize="0"/>
          <p:nvPr/>
        </p:nvPicPr>
        <p:blipFill rotWithShape="1">
          <a:blip r:embed="rId6">
            <a:alphaModFix/>
          </a:blip>
          <a:srcRect b="0" l="0" r="0" t="0"/>
          <a:stretch/>
        </p:blipFill>
        <p:spPr>
          <a:xfrm>
            <a:off x="2995554" y="2058952"/>
            <a:ext cx="457200" cy="457200"/>
          </a:xfrm>
          <a:prstGeom prst="rect">
            <a:avLst/>
          </a:prstGeom>
          <a:noFill/>
          <a:ln>
            <a:noFill/>
          </a:ln>
        </p:spPr>
      </p:pic>
      <p:sp>
        <p:nvSpPr>
          <p:cNvPr id="391" name="Google Shape;391;p7"/>
          <p:cNvSpPr txBox="1"/>
          <p:nvPr/>
        </p:nvSpPr>
        <p:spPr>
          <a:xfrm>
            <a:off x="2534628" y="2538377"/>
            <a:ext cx="136207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Lambda function</a:t>
            </a:r>
            <a:endParaRPr/>
          </a:p>
        </p:txBody>
      </p:sp>
      <p:pic>
        <p:nvPicPr>
          <p:cNvPr descr="Amazon Virtual Private Cloud (Amazon VPC) service icon." id="392" name="Google Shape;392;p7"/>
          <p:cNvPicPr preferRelativeResize="0"/>
          <p:nvPr/>
        </p:nvPicPr>
        <p:blipFill rotWithShape="1">
          <a:blip r:embed="rId7">
            <a:alphaModFix/>
          </a:blip>
          <a:srcRect b="0" l="0" r="0" t="0"/>
          <a:stretch/>
        </p:blipFill>
        <p:spPr>
          <a:xfrm>
            <a:off x="5409837" y="1999550"/>
            <a:ext cx="762000" cy="762000"/>
          </a:xfrm>
          <a:prstGeom prst="rect">
            <a:avLst/>
          </a:prstGeom>
          <a:noFill/>
          <a:ln>
            <a:noFill/>
          </a:ln>
        </p:spPr>
      </p:pic>
      <p:sp>
        <p:nvSpPr>
          <p:cNvPr id="393" name="Google Shape;393;p7"/>
          <p:cNvSpPr txBox="1"/>
          <p:nvPr/>
        </p:nvSpPr>
        <p:spPr>
          <a:xfrm>
            <a:off x="4671650" y="2761550"/>
            <a:ext cx="2243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Virtual Private Cloud (Amazon VPC)</a:t>
            </a:r>
            <a:endParaRPr/>
          </a:p>
        </p:txBody>
      </p:sp>
      <p:pic>
        <p:nvPicPr>
          <p:cNvPr descr="Internet gateway resource icon for the Amazon VPC service.&#10;" id="394" name="Google Shape;394;p7"/>
          <p:cNvPicPr preferRelativeResize="0"/>
          <p:nvPr/>
        </p:nvPicPr>
        <p:blipFill rotWithShape="1">
          <a:blip r:embed="rId8">
            <a:alphaModFix/>
          </a:blip>
          <a:srcRect b="0" l="0" r="0" t="0"/>
          <a:stretch/>
        </p:blipFill>
        <p:spPr>
          <a:xfrm>
            <a:off x="6986720" y="2081177"/>
            <a:ext cx="457200" cy="457200"/>
          </a:xfrm>
          <a:prstGeom prst="rect">
            <a:avLst/>
          </a:prstGeom>
          <a:noFill/>
          <a:ln>
            <a:noFill/>
          </a:ln>
        </p:spPr>
      </p:pic>
      <p:sp>
        <p:nvSpPr>
          <p:cNvPr id="395" name="Google Shape;395;p7"/>
          <p:cNvSpPr txBox="1"/>
          <p:nvPr/>
        </p:nvSpPr>
        <p:spPr>
          <a:xfrm>
            <a:off x="6512067" y="2539170"/>
            <a:ext cx="1403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Internet gateway</a:t>
            </a:r>
            <a:endParaRPr/>
          </a:p>
        </p:txBody>
      </p:sp>
      <p:pic>
        <p:nvPicPr>
          <p:cNvPr descr="Peering connection resource icon for the Amazon VPC service.&#10;" id="396" name="Google Shape;396;p7"/>
          <p:cNvPicPr preferRelativeResize="0"/>
          <p:nvPr/>
        </p:nvPicPr>
        <p:blipFill rotWithShape="1">
          <a:blip r:embed="rId9">
            <a:alphaModFix/>
          </a:blip>
          <a:srcRect b="0" l="0" r="0" t="0"/>
          <a:stretch/>
        </p:blipFill>
        <p:spPr>
          <a:xfrm>
            <a:off x="8076717" y="2058952"/>
            <a:ext cx="457200" cy="457200"/>
          </a:xfrm>
          <a:prstGeom prst="rect">
            <a:avLst/>
          </a:prstGeom>
          <a:noFill/>
          <a:ln>
            <a:noFill/>
          </a:ln>
        </p:spPr>
      </p:pic>
      <p:sp>
        <p:nvSpPr>
          <p:cNvPr id="397" name="Google Shape;397;p7"/>
          <p:cNvSpPr txBox="1"/>
          <p:nvPr/>
        </p:nvSpPr>
        <p:spPr>
          <a:xfrm>
            <a:off x="7692622" y="2519730"/>
            <a:ext cx="123476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Peering connection</a:t>
            </a:r>
            <a:endParaRPr/>
          </a:p>
        </p:txBody>
      </p:sp>
      <p:pic>
        <p:nvPicPr>
          <p:cNvPr descr="Virtual private cloud (VPC) resource icon for the Amazon VPC service.&#10;" id="398" name="Google Shape;398;p7"/>
          <p:cNvPicPr preferRelativeResize="0"/>
          <p:nvPr/>
        </p:nvPicPr>
        <p:blipFill rotWithShape="1">
          <a:blip r:embed="rId10">
            <a:alphaModFix/>
          </a:blip>
          <a:srcRect b="0" l="0" r="0" t="0"/>
          <a:stretch/>
        </p:blipFill>
        <p:spPr>
          <a:xfrm>
            <a:off x="9192449" y="2058509"/>
            <a:ext cx="457200" cy="457200"/>
          </a:xfrm>
          <a:prstGeom prst="rect">
            <a:avLst/>
          </a:prstGeom>
          <a:noFill/>
          <a:ln>
            <a:noFill/>
          </a:ln>
        </p:spPr>
      </p:pic>
      <p:sp>
        <p:nvSpPr>
          <p:cNvPr id="399" name="Google Shape;399;p7"/>
          <p:cNvSpPr txBox="1"/>
          <p:nvPr/>
        </p:nvSpPr>
        <p:spPr>
          <a:xfrm>
            <a:off x="8749623" y="2515709"/>
            <a:ext cx="134285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Virtual private cloud (VPC)</a:t>
            </a:r>
            <a:endParaRPr/>
          </a:p>
        </p:txBody>
      </p:sp>
      <p:pic>
        <p:nvPicPr>
          <p:cNvPr descr="Amazon Cognito service icon." id="400" name="Google Shape;400;p7"/>
          <p:cNvPicPr preferRelativeResize="0"/>
          <p:nvPr/>
        </p:nvPicPr>
        <p:blipFill rotWithShape="1">
          <a:blip r:embed="rId11">
            <a:alphaModFix/>
          </a:blip>
          <a:srcRect b="0" l="0" r="0" t="0"/>
          <a:stretch/>
        </p:blipFill>
        <p:spPr>
          <a:xfrm>
            <a:off x="1699182" y="4050094"/>
            <a:ext cx="762000" cy="762000"/>
          </a:xfrm>
          <a:prstGeom prst="rect">
            <a:avLst/>
          </a:prstGeom>
          <a:noFill/>
          <a:ln>
            <a:noFill/>
          </a:ln>
        </p:spPr>
      </p:pic>
      <p:sp>
        <p:nvSpPr>
          <p:cNvPr id="401" name="Google Shape;401;p7"/>
          <p:cNvSpPr txBox="1"/>
          <p:nvPr/>
        </p:nvSpPr>
        <p:spPr>
          <a:xfrm>
            <a:off x="941945" y="4812094"/>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Cognito</a:t>
            </a:r>
            <a:endParaRPr/>
          </a:p>
        </p:txBody>
      </p:sp>
      <p:pic>
        <p:nvPicPr>
          <p:cNvPr descr="AWS Certificate Manager (ACM) service icon." id="402" name="Google Shape;402;p7"/>
          <p:cNvPicPr preferRelativeResize="0"/>
          <p:nvPr/>
        </p:nvPicPr>
        <p:blipFill rotWithShape="1">
          <a:blip r:embed="rId12">
            <a:alphaModFix/>
          </a:blip>
          <a:srcRect b="0" l="0" r="0" t="0"/>
          <a:stretch/>
        </p:blipFill>
        <p:spPr>
          <a:xfrm>
            <a:off x="1699182" y="5464412"/>
            <a:ext cx="762000" cy="762000"/>
          </a:xfrm>
          <a:prstGeom prst="rect">
            <a:avLst/>
          </a:prstGeom>
          <a:noFill/>
          <a:ln>
            <a:noFill/>
          </a:ln>
        </p:spPr>
      </p:pic>
      <p:sp>
        <p:nvSpPr>
          <p:cNvPr id="403" name="Google Shape;403;p7"/>
          <p:cNvSpPr txBox="1"/>
          <p:nvPr/>
        </p:nvSpPr>
        <p:spPr>
          <a:xfrm>
            <a:off x="949882" y="6226412"/>
            <a:ext cx="22796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Certificate</a:t>
            </a:r>
            <a:br>
              <a:rPr b="0" i="0" lang="es-ES" sz="1200" u="none" cap="none" strike="noStrike">
                <a:solidFill>
                  <a:schemeClr val="dk1"/>
                </a:solidFill>
                <a:latin typeface="Arial"/>
                <a:ea typeface="Arial"/>
                <a:cs typeface="Arial"/>
                <a:sym typeface="Arial"/>
              </a:rPr>
            </a:br>
            <a:r>
              <a:rPr b="0" i="0" lang="es-ES" sz="1200" u="none" cap="none" strike="noStrike">
                <a:solidFill>
                  <a:schemeClr val="dk1"/>
                </a:solidFill>
                <a:latin typeface="Arial"/>
                <a:ea typeface="Arial"/>
                <a:cs typeface="Arial"/>
                <a:sym typeface="Arial"/>
              </a:rPr>
              <a:t>Manager (ACM)</a:t>
            </a:r>
            <a:endParaRPr/>
          </a:p>
        </p:txBody>
      </p:sp>
      <p:pic>
        <p:nvPicPr>
          <p:cNvPr descr="Certificate authority resource icon for the AWS Certificate Manager (ACM) service." id="404" name="Google Shape;404;p7"/>
          <p:cNvPicPr preferRelativeResize="0"/>
          <p:nvPr/>
        </p:nvPicPr>
        <p:blipFill rotWithShape="1">
          <a:blip r:embed="rId13">
            <a:alphaModFix/>
          </a:blip>
          <a:srcRect b="0" l="0" r="0" t="0"/>
          <a:stretch/>
        </p:blipFill>
        <p:spPr>
          <a:xfrm>
            <a:off x="3058983" y="5575445"/>
            <a:ext cx="457200" cy="457200"/>
          </a:xfrm>
          <a:prstGeom prst="rect">
            <a:avLst/>
          </a:prstGeom>
          <a:noFill/>
          <a:ln>
            <a:noFill/>
          </a:ln>
        </p:spPr>
      </p:pic>
      <p:sp>
        <p:nvSpPr>
          <p:cNvPr id="405" name="Google Shape;405;p7"/>
          <p:cNvSpPr txBox="1"/>
          <p:nvPr/>
        </p:nvSpPr>
        <p:spPr>
          <a:xfrm>
            <a:off x="2534315" y="6032645"/>
            <a:ext cx="15144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Certificate authority</a:t>
            </a:r>
            <a:endParaRPr/>
          </a:p>
        </p:txBody>
      </p:sp>
      <p:pic>
        <p:nvPicPr>
          <p:cNvPr descr="AWS Identity and Access Management (IAM) service icon." id="406" name="Google Shape;406;p7"/>
          <p:cNvPicPr preferRelativeResize="0"/>
          <p:nvPr/>
        </p:nvPicPr>
        <p:blipFill rotWithShape="1">
          <a:blip r:embed="rId14">
            <a:alphaModFix/>
          </a:blip>
          <a:srcRect b="0" l="0" r="0" t="0"/>
          <a:stretch/>
        </p:blipFill>
        <p:spPr>
          <a:xfrm>
            <a:off x="4617946" y="4091139"/>
            <a:ext cx="762000" cy="762000"/>
          </a:xfrm>
          <a:prstGeom prst="rect">
            <a:avLst/>
          </a:prstGeom>
          <a:noFill/>
          <a:ln>
            <a:noFill/>
          </a:ln>
        </p:spPr>
      </p:pic>
      <p:sp>
        <p:nvSpPr>
          <p:cNvPr id="407" name="Google Shape;407;p7"/>
          <p:cNvSpPr txBox="1"/>
          <p:nvPr/>
        </p:nvSpPr>
        <p:spPr>
          <a:xfrm>
            <a:off x="3868646" y="4853139"/>
            <a:ext cx="22796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Identity and Access Management (IAM)</a:t>
            </a:r>
            <a:endParaRPr/>
          </a:p>
        </p:txBody>
      </p:sp>
      <p:pic>
        <p:nvPicPr>
          <p:cNvPr descr="Permissions resource icon for the IAM service." id="408" name="Google Shape;408;p7"/>
          <p:cNvPicPr preferRelativeResize="0"/>
          <p:nvPr/>
        </p:nvPicPr>
        <p:blipFill rotWithShape="1">
          <a:blip r:embed="rId15">
            <a:alphaModFix/>
          </a:blip>
          <a:srcRect b="0" l="0" r="0" t="0"/>
          <a:stretch/>
        </p:blipFill>
        <p:spPr>
          <a:xfrm>
            <a:off x="5889533" y="4235196"/>
            <a:ext cx="457200" cy="457200"/>
          </a:xfrm>
          <a:prstGeom prst="rect">
            <a:avLst/>
          </a:prstGeom>
          <a:noFill/>
          <a:ln>
            <a:noFill/>
          </a:ln>
        </p:spPr>
      </p:pic>
      <p:sp>
        <p:nvSpPr>
          <p:cNvPr id="409" name="Google Shape;409;p7"/>
          <p:cNvSpPr txBox="1"/>
          <p:nvPr/>
        </p:nvSpPr>
        <p:spPr>
          <a:xfrm>
            <a:off x="5359063" y="4685138"/>
            <a:ext cx="149383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Permissions</a:t>
            </a:r>
            <a:endParaRPr/>
          </a:p>
        </p:txBody>
      </p:sp>
      <p:pic>
        <p:nvPicPr>
          <p:cNvPr descr="Role resource icon for the IAM service." id="410" name="Google Shape;410;p7"/>
          <p:cNvPicPr preferRelativeResize="0"/>
          <p:nvPr/>
        </p:nvPicPr>
        <p:blipFill rotWithShape="1">
          <a:blip r:embed="rId16">
            <a:alphaModFix/>
          </a:blip>
          <a:srcRect b="0" l="0" r="0" t="0"/>
          <a:stretch/>
        </p:blipFill>
        <p:spPr>
          <a:xfrm>
            <a:off x="6763163" y="4235196"/>
            <a:ext cx="457200" cy="457200"/>
          </a:xfrm>
          <a:prstGeom prst="rect">
            <a:avLst/>
          </a:prstGeom>
          <a:noFill/>
          <a:ln>
            <a:noFill/>
          </a:ln>
        </p:spPr>
      </p:pic>
      <p:sp>
        <p:nvSpPr>
          <p:cNvPr id="411" name="Google Shape;411;p7"/>
          <p:cNvSpPr txBox="1"/>
          <p:nvPr/>
        </p:nvSpPr>
        <p:spPr>
          <a:xfrm>
            <a:off x="6388227" y="4685840"/>
            <a:ext cx="126015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Role</a:t>
            </a:r>
            <a:endParaRPr/>
          </a:p>
        </p:txBody>
      </p:sp>
      <p:pic>
        <p:nvPicPr>
          <p:cNvPr descr="AWS Key Management Service (AWS KMS) service icon." id="412" name="Google Shape;412;p7"/>
          <p:cNvPicPr preferRelativeResize="0"/>
          <p:nvPr/>
        </p:nvPicPr>
        <p:blipFill rotWithShape="1">
          <a:blip r:embed="rId17">
            <a:alphaModFix/>
          </a:blip>
          <a:srcRect b="0" l="0" r="0" t="0"/>
          <a:stretch/>
        </p:blipFill>
        <p:spPr>
          <a:xfrm>
            <a:off x="4605111" y="5492745"/>
            <a:ext cx="762000" cy="762000"/>
          </a:xfrm>
          <a:prstGeom prst="rect">
            <a:avLst/>
          </a:prstGeom>
          <a:noFill/>
          <a:ln>
            <a:noFill/>
          </a:ln>
        </p:spPr>
      </p:pic>
      <p:sp>
        <p:nvSpPr>
          <p:cNvPr id="413" name="Google Shape;413;p7"/>
          <p:cNvSpPr txBox="1"/>
          <p:nvPr/>
        </p:nvSpPr>
        <p:spPr>
          <a:xfrm>
            <a:off x="3865336" y="6256332"/>
            <a:ext cx="22431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Key Management Service (AWS KMS)</a:t>
            </a:r>
            <a:endParaRPr/>
          </a:p>
        </p:txBody>
      </p:sp>
      <p:pic>
        <p:nvPicPr>
          <p:cNvPr descr="AWS Secrets Manager service icon." id="414" name="Google Shape;414;p7"/>
          <p:cNvPicPr preferRelativeResize="0"/>
          <p:nvPr/>
        </p:nvPicPr>
        <p:blipFill rotWithShape="1">
          <a:blip r:embed="rId18">
            <a:alphaModFix/>
          </a:blip>
          <a:srcRect b="0" l="0" r="0" t="0"/>
          <a:stretch/>
        </p:blipFill>
        <p:spPr>
          <a:xfrm>
            <a:off x="6682573" y="5464412"/>
            <a:ext cx="762000" cy="762000"/>
          </a:xfrm>
          <a:prstGeom prst="rect">
            <a:avLst/>
          </a:prstGeom>
          <a:noFill/>
          <a:ln>
            <a:noFill/>
          </a:ln>
        </p:spPr>
      </p:pic>
      <p:sp>
        <p:nvSpPr>
          <p:cNvPr id="415" name="Google Shape;415;p7"/>
          <p:cNvSpPr txBox="1"/>
          <p:nvPr/>
        </p:nvSpPr>
        <p:spPr>
          <a:xfrm>
            <a:off x="5925336" y="6226412"/>
            <a:ext cx="22923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AWS Secrets Manager</a:t>
            </a:r>
            <a:endParaRPr/>
          </a:p>
        </p:txBody>
      </p:sp>
      <p:pic>
        <p:nvPicPr>
          <p:cNvPr descr="Amazon Simple Storage Service (Amazon S3) service icon." id="416" name="Google Shape;416;p7"/>
          <p:cNvPicPr preferRelativeResize="0"/>
          <p:nvPr/>
        </p:nvPicPr>
        <p:blipFill rotWithShape="1">
          <a:blip r:embed="rId19">
            <a:alphaModFix/>
          </a:blip>
          <a:srcRect b="0" l="0" r="0" t="0"/>
          <a:stretch/>
        </p:blipFill>
        <p:spPr>
          <a:xfrm>
            <a:off x="9000716" y="4096607"/>
            <a:ext cx="762000" cy="762000"/>
          </a:xfrm>
          <a:prstGeom prst="rect">
            <a:avLst/>
          </a:prstGeom>
          <a:noFill/>
          <a:ln>
            <a:noFill/>
          </a:ln>
        </p:spPr>
      </p:pic>
      <p:sp>
        <p:nvSpPr>
          <p:cNvPr id="417" name="Google Shape;417;p7"/>
          <p:cNvSpPr txBox="1"/>
          <p:nvPr/>
        </p:nvSpPr>
        <p:spPr>
          <a:xfrm>
            <a:off x="8348688" y="4861638"/>
            <a:ext cx="223996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Amazon Simple Storage Service (Amazon S3)</a:t>
            </a:r>
            <a:endParaRPr/>
          </a:p>
        </p:txBody>
      </p:sp>
      <p:pic>
        <p:nvPicPr>
          <p:cNvPr descr="S3 Standard storage class icon for the Amazon S3 service." id="418" name="Google Shape;418;p7"/>
          <p:cNvPicPr preferRelativeResize="0"/>
          <p:nvPr/>
        </p:nvPicPr>
        <p:blipFill rotWithShape="1">
          <a:blip r:embed="rId20">
            <a:alphaModFix/>
          </a:blip>
          <a:srcRect b="0" l="0" r="0" t="0"/>
          <a:stretch/>
        </p:blipFill>
        <p:spPr>
          <a:xfrm>
            <a:off x="10383933" y="4174323"/>
            <a:ext cx="457200" cy="457200"/>
          </a:xfrm>
          <a:prstGeom prst="rect">
            <a:avLst/>
          </a:prstGeom>
          <a:noFill/>
          <a:ln>
            <a:noFill/>
          </a:ln>
        </p:spPr>
      </p:pic>
      <p:sp>
        <p:nvSpPr>
          <p:cNvPr id="419" name="Google Shape;419;p7"/>
          <p:cNvSpPr txBox="1"/>
          <p:nvPr/>
        </p:nvSpPr>
        <p:spPr>
          <a:xfrm>
            <a:off x="10121677" y="4721623"/>
            <a:ext cx="138271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200" u="none" cap="none" strike="noStrike">
                <a:solidFill>
                  <a:schemeClr val="dk1"/>
                </a:solidFill>
                <a:latin typeface="Arial"/>
                <a:ea typeface="Arial"/>
                <a:cs typeface="Arial"/>
                <a:sym typeface="Arial"/>
              </a:rPr>
              <a:t>S3 Standard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6"/>
          <p:cNvSpPr txBox="1"/>
          <p:nvPr/>
        </p:nvSpPr>
        <p:spPr>
          <a:xfrm>
            <a:off x="2033633" y="767314"/>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VIRTUAL PRIVATE CLOUD</a:t>
            </a:r>
            <a:endParaRPr b="0" i="0" sz="2700" u="none" cap="none" strike="noStrike">
              <a:solidFill>
                <a:srgbClr val="33D9BE"/>
              </a:solidFill>
              <a:latin typeface="Oswald Medium"/>
              <a:ea typeface="Oswald Medium"/>
              <a:cs typeface="Oswald Medium"/>
              <a:sym typeface="Oswald Medium"/>
            </a:endParaRPr>
          </a:p>
        </p:txBody>
      </p:sp>
      <p:cxnSp>
        <p:nvCxnSpPr>
          <p:cNvPr id="425" name="Google Shape;425;p16"/>
          <p:cNvCxnSpPr>
            <a:stCxn id="426"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26" name="Google Shape;426;p16"/>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27" name="Google Shape;427;p16"/>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28" name="Google Shape;428;p1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29" name="Google Shape;429;p1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30" name="Google Shape;430;p16"/>
          <p:cNvPicPr preferRelativeResize="0"/>
          <p:nvPr/>
        </p:nvPicPr>
        <p:blipFill rotWithShape="1">
          <a:blip r:embed="rId5">
            <a:alphaModFix/>
          </a:blip>
          <a:srcRect b="8827" l="13903" r="12212" t="54795"/>
          <a:stretch/>
        </p:blipFill>
        <p:spPr>
          <a:xfrm>
            <a:off x="916900" y="1260824"/>
            <a:ext cx="11160749" cy="2700675"/>
          </a:xfrm>
          <a:prstGeom prst="rect">
            <a:avLst/>
          </a:prstGeom>
          <a:noFill/>
          <a:ln>
            <a:noFill/>
          </a:ln>
        </p:spPr>
      </p:pic>
      <p:pic>
        <p:nvPicPr>
          <p:cNvPr id="431" name="Google Shape;431;p16"/>
          <p:cNvPicPr preferRelativeResize="0"/>
          <p:nvPr/>
        </p:nvPicPr>
        <p:blipFill rotWithShape="1">
          <a:blip r:embed="rId6">
            <a:alphaModFix/>
          </a:blip>
          <a:srcRect b="9998" l="12986" r="11950" t="53510"/>
          <a:stretch/>
        </p:blipFill>
        <p:spPr>
          <a:xfrm>
            <a:off x="916900" y="3961500"/>
            <a:ext cx="11160749" cy="289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0"/>
          <p:cNvSpPr txBox="1"/>
          <p:nvPr/>
        </p:nvSpPr>
        <p:spPr>
          <a:xfrm>
            <a:off x="2033633" y="767314"/>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TABLAS DE ENRUTAMIENTO </a:t>
            </a:r>
            <a:endParaRPr b="0" i="0" sz="2700" u="none" cap="none" strike="noStrike">
              <a:solidFill>
                <a:srgbClr val="33D9BE"/>
              </a:solidFill>
              <a:latin typeface="Oswald Medium"/>
              <a:ea typeface="Oswald Medium"/>
              <a:cs typeface="Oswald Medium"/>
              <a:sym typeface="Oswald Medium"/>
            </a:endParaRPr>
          </a:p>
        </p:txBody>
      </p:sp>
      <p:cxnSp>
        <p:nvCxnSpPr>
          <p:cNvPr id="437" name="Google Shape;437;p20"/>
          <p:cNvCxnSpPr>
            <a:stCxn id="438"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38" name="Google Shape;438;p20"/>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39" name="Google Shape;439;p20"/>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40" name="Google Shape;440;p2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41" name="Google Shape;441;p2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42" name="Google Shape;442;p20"/>
          <p:cNvPicPr preferRelativeResize="0"/>
          <p:nvPr/>
        </p:nvPicPr>
        <p:blipFill rotWithShape="1">
          <a:blip r:embed="rId5">
            <a:alphaModFix/>
          </a:blip>
          <a:srcRect b="16316" l="12983" r="2544" t="55847"/>
          <a:stretch/>
        </p:blipFill>
        <p:spPr>
          <a:xfrm>
            <a:off x="851234" y="1224345"/>
            <a:ext cx="11216938" cy="2207634"/>
          </a:xfrm>
          <a:prstGeom prst="rect">
            <a:avLst/>
          </a:prstGeom>
          <a:noFill/>
          <a:ln>
            <a:noFill/>
          </a:ln>
        </p:spPr>
      </p:pic>
      <p:pic>
        <p:nvPicPr>
          <p:cNvPr id="443" name="Google Shape;443;p20"/>
          <p:cNvPicPr preferRelativeResize="0"/>
          <p:nvPr/>
        </p:nvPicPr>
        <p:blipFill rotWithShape="1">
          <a:blip r:embed="rId6">
            <a:alphaModFix/>
          </a:blip>
          <a:srcRect b="18655" l="12983" r="2544" t="56315"/>
          <a:stretch/>
        </p:blipFill>
        <p:spPr>
          <a:xfrm>
            <a:off x="851235" y="3419475"/>
            <a:ext cx="11216940" cy="19850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4"/>
          <p:cNvSpPr txBox="1"/>
          <p:nvPr/>
        </p:nvSpPr>
        <p:spPr>
          <a:xfrm>
            <a:off x="2024108" y="783781"/>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ELEMENTO DE ALMACENAMIENTO DE LA INTERFAZ</a:t>
            </a:r>
            <a:endParaRPr b="0" i="0" sz="2700" u="none" cap="none" strike="noStrike">
              <a:solidFill>
                <a:srgbClr val="33D9BE"/>
              </a:solidFill>
              <a:latin typeface="Oswald Medium"/>
              <a:ea typeface="Oswald Medium"/>
              <a:cs typeface="Oswald Medium"/>
              <a:sym typeface="Oswald Medium"/>
            </a:endParaRPr>
          </a:p>
        </p:txBody>
      </p:sp>
      <p:cxnSp>
        <p:nvCxnSpPr>
          <p:cNvPr id="449" name="Google Shape;449;p24"/>
          <p:cNvCxnSpPr>
            <a:stCxn id="450"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50" name="Google Shape;450;p24"/>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51" name="Google Shape;451;p24"/>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52" name="Google Shape;452;p2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53" name="Google Shape;453;p2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54" name="Google Shape;454;p24"/>
          <p:cNvPicPr preferRelativeResize="0"/>
          <p:nvPr/>
        </p:nvPicPr>
        <p:blipFill rotWithShape="1">
          <a:blip r:embed="rId5">
            <a:alphaModFix/>
          </a:blip>
          <a:srcRect b="10975" l="16579" r="4473" t="60330"/>
          <a:stretch/>
        </p:blipFill>
        <p:spPr>
          <a:xfrm>
            <a:off x="923926" y="1837649"/>
            <a:ext cx="11128010" cy="22750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2"/>
          <p:cNvSpPr txBox="1"/>
          <p:nvPr/>
        </p:nvSpPr>
        <p:spPr>
          <a:xfrm>
            <a:off x="2024108" y="783781"/>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RELATIONAL DATABASE SERVICES</a:t>
            </a:r>
            <a:endParaRPr b="0" i="0" sz="1400" u="none" cap="none" strike="noStrike">
              <a:solidFill>
                <a:srgbClr val="000000"/>
              </a:solidFill>
              <a:latin typeface="Arial"/>
              <a:ea typeface="Arial"/>
              <a:cs typeface="Arial"/>
              <a:sym typeface="Arial"/>
            </a:endParaRPr>
          </a:p>
        </p:txBody>
      </p:sp>
      <p:cxnSp>
        <p:nvCxnSpPr>
          <p:cNvPr id="460" name="Google Shape;460;p32"/>
          <p:cNvCxnSpPr>
            <a:stCxn id="461"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61" name="Google Shape;461;p32"/>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62" name="Google Shape;462;p32"/>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63" name="Google Shape;463;p3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64" name="Google Shape;464;p3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465" name="Google Shape;465;p32"/>
          <p:cNvSpPr/>
          <p:nvPr/>
        </p:nvSpPr>
        <p:spPr>
          <a:xfrm>
            <a:off x="1225293" y="3834872"/>
            <a:ext cx="10280255"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Se configuró la BD para que el motor sea PostgresSQL y la clase fue utilizada la db.t3.micro por motivos de simulación.</a:t>
            </a:r>
            <a:endParaRPr b="0" i="0" sz="1400" u="none" cap="none" strike="noStrike">
              <a:solidFill>
                <a:srgbClr val="000000"/>
              </a:solidFill>
              <a:latin typeface="Arial"/>
              <a:ea typeface="Arial"/>
              <a:cs typeface="Arial"/>
              <a:sym typeface="Arial"/>
            </a:endParaRPr>
          </a:p>
        </p:txBody>
      </p:sp>
      <p:pic>
        <p:nvPicPr>
          <p:cNvPr id="466" name="Google Shape;466;p32"/>
          <p:cNvPicPr preferRelativeResize="0"/>
          <p:nvPr/>
        </p:nvPicPr>
        <p:blipFill rotWithShape="1">
          <a:blip r:embed="rId5">
            <a:alphaModFix/>
          </a:blip>
          <a:srcRect b="55731" l="17105" r="17367" t="24620"/>
          <a:stretch/>
        </p:blipFill>
        <p:spPr>
          <a:xfrm>
            <a:off x="1029285" y="1495874"/>
            <a:ext cx="10773778" cy="18172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6"/>
          <p:cNvSpPr txBox="1"/>
          <p:nvPr/>
        </p:nvSpPr>
        <p:spPr>
          <a:xfrm>
            <a:off x="2024108" y="783781"/>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SIMPLE NOTIFICATION SERVICES</a:t>
            </a:r>
            <a:endParaRPr b="0" i="0" sz="1400" u="none" cap="none" strike="noStrike">
              <a:solidFill>
                <a:srgbClr val="000000"/>
              </a:solidFill>
              <a:latin typeface="Arial"/>
              <a:ea typeface="Arial"/>
              <a:cs typeface="Arial"/>
              <a:sym typeface="Arial"/>
            </a:endParaRPr>
          </a:p>
        </p:txBody>
      </p:sp>
      <p:cxnSp>
        <p:nvCxnSpPr>
          <p:cNvPr id="472" name="Google Shape;472;p36"/>
          <p:cNvCxnSpPr>
            <a:stCxn id="473"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73" name="Google Shape;473;p36"/>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74" name="Google Shape;474;p36"/>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75" name="Google Shape;475;p3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76" name="Google Shape;476;p3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77" name="Google Shape;477;p36"/>
          <p:cNvPicPr preferRelativeResize="0"/>
          <p:nvPr/>
        </p:nvPicPr>
        <p:blipFill rotWithShape="1">
          <a:blip r:embed="rId5">
            <a:alphaModFix/>
          </a:blip>
          <a:srcRect b="12221" l="20416" r="2083" t="45001"/>
          <a:stretch/>
        </p:blipFill>
        <p:spPr>
          <a:xfrm>
            <a:off x="769949" y="1244825"/>
            <a:ext cx="11053553" cy="343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7"/>
          <p:cNvSpPr txBox="1"/>
          <p:nvPr/>
        </p:nvSpPr>
        <p:spPr>
          <a:xfrm>
            <a:off x="2024108" y="783781"/>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GRUPOS DE SEGURIDAD</a:t>
            </a:r>
            <a:endParaRPr b="0" i="0" sz="2700" u="none" cap="none" strike="noStrike">
              <a:solidFill>
                <a:srgbClr val="33D9BE"/>
              </a:solidFill>
              <a:latin typeface="Oswald Medium"/>
              <a:ea typeface="Oswald Medium"/>
              <a:cs typeface="Oswald Medium"/>
              <a:sym typeface="Oswald Medium"/>
            </a:endParaRPr>
          </a:p>
        </p:txBody>
      </p:sp>
      <p:cxnSp>
        <p:nvCxnSpPr>
          <p:cNvPr id="483" name="Google Shape;483;p37"/>
          <p:cNvCxnSpPr>
            <a:stCxn id="484"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84" name="Google Shape;484;p37"/>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85" name="Google Shape;485;p37"/>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86" name="Google Shape;486;p3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87" name="Google Shape;487;p3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88" name="Google Shape;488;p37"/>
          <p:cNvPicPr preferRelativeResize="0"/>
          <p:nvPr/>
        </p:nvPicPr>
        <p:blipFill rotWithShape="1">
          <a:blip r:embed="rId5">
            <a:alphaModFix/>
          </a:blip>
          <a:srcRect b="21259" l="21352" r="15522" t="32963"/>
          <a:stretch/>
        </p:blipFill>
        <p:spPr>
          <a:xfrm>
            <a:off x="2334814" y="1495890"/>
            <a:ext cx="7868544" cy="43721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0"/>
          <p:cNvSpPr txBox="1"/>
          <p:nvPr/>
        </p:nvSpPr>
        <p:spPr>
          <a:xfrm>
            <a:off x="2024108" y="783781"/>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REPOSITORIO</a:t>
            </a:r>
            <a:endParaRPr b="0" i="0" sz="2700" u="none" cap="none" strike="noStrike">
              <a:solidFill>
                <a:srgbClr val="33D9BE"/>
              </a:solidFill>
              <a:latin typeface="Oswald Medium"/>
              <a:ea typeface="Oswald Medium"/>
              <a:cs typeface="Oswald Medium"/>
              <a:sym typeface="Oswald Medium"/>
            </a:endParaRPr>
          </a:p>
        </p:txBody>
      </p:sp>
      <p:cxnSp>
        <p:nvCxnSpPr>
          <p:cNvPr id="494" name="Google Shape;494;p10"/>
          <p:cNvCxnSpPr>
            <a:stCxn id="495"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495" name="Google Shape;495;p10"/>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96" name="Google Shape;496;p10"/>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497" name="Google Shape;497;p1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98" name="Google Shape;498;p1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Qué es GitHub y por qué es útil en la actualidad 💻 | HACK A BOSS" id="499" name="Google Shape;499;p10"/>
          <p:cNvPicPr preferRelativeResize="0"/>
          <p:nvPr/>
        </p:nvPicPr>
        <p:blipFill rotWithShape="1">
          <a:blip r:embed="rId5">
            <a:alphaModFix/>
          </a:blip>
          <a:srcRect b="0" l="0" r="0" t="0"/>
          <a:stretch/>
        </p:blipFill>
        <p:spPr>
          <a:xfrm>
            <a:off x="1196699" y="1909656"/>
            <a:ext cx="2712901" cy="1808601"/>
          </a:xfrm>
          <a:prstGeom prst="rect">
            <a:avLst/>
          </a:prstGeom>
          <a:noFill/>
          <a:ln>
            <a:noFill/>
          </a:ln>
        </p:spPr>
      </p:pic>
      <p:sp>
        <p:nvSpPr>
          <p:cNvPr id="500" name="Google Shape;500;p10"/>
          <p:cNvSpPr txBox="1"/>
          <p:nvPr/>
        </p:nvSpPr>
        <p:spPr>
          <a:xfrm>
            <a:off x="4677763" y="2666212"/>
            <a:ext cx="60921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sng" cap="none" strike="noStrike">
                <a:solidFill>
                  <a:srgbClr val="000000"/>
                </a:solidFill>
                <a:latin typeface="Arial"/>
                <a:ea typeface="Arial"/>
                <a:cs typeface="Arial"/>
                <a:sym typeface="Arial"/>
                <a:hlinkClick r:id="rId6">
                  <a:extLst>
                    <a:ext uri="{A12FA001-AC4F-418D-AE19-62706E023703}">
                      <ahyp:hlinkClr val="tx"/>
                    </a:ext>
                  </a:extLst>
                </a:hlinkClick>
              </a:rPr>
              <a:t>https://github.com/aleja14/Capstone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descr="Google Shape;193;p30" id="100" name="Google Shape;100;p2"/>
          <p:cNvSpPr/>
          <p:nvPr/>
        </p:nvSpPr>
        <p:spPr>
          <a:xfrm>
            <a:off x="3116458" y="4456166"/>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01" name="Google Shape;101;p2"/>
          <p:cNvSpPr/>
          <p:nvPr/>
        </p:nvSpPr>
        <p:spPr>
          <a:xfrm>
            <a:off x="3116458" y="562621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02" name="Google Shape;102;p2"/>
          <p:cNvSpPr/>
          <p:nvPr/>
        </p:nvSpPr>
        <p:spPr>
          <a:xfrm>
            <a:off x="3116458" y="327348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03" name="Google Shape;103;p2"/>
          <p:cNvSpPr/>
          <p:nvPr/>
        </p:nvSpPr>
        <p:spPr>
          <a:xfrm>
            <a:off x="3116458" y="2084392"/>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104" name="Google Shape;104;p2"/>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105" name="Google Shape;105;p2"/>
          <p:cNvCxnSpPr>
            <a:stCxn id="106" idx="1"/>
          </p:cNvCxnSpPr>
          <p:nvPr/>
        </p:nvCxnSpPr>
        <p:spPr>
          <a:xfrm rot="10800000">
            <a:off x="2334958" y="1415617"/>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106" name="Google Shape;106;p2"/>
          <p:cNvSpPr/>
          <p:nvPr/>
        </p:nvSpPr>
        <p:spPr>
          <a:xfrm>
            <a:off x="3116458" y="90306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8;p30" id="107" name="Google Shape;107;p2"/>
          <p:cNvSpPr txBox="1"/>
          <p:nvPr/>
        </p:nvSpPr>
        <p:spPr>
          <a:xfrm>
            <a:off x="4969545" y="1045462"/>
            <a:ext cx="28971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INTRODUCCIÓN</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108" name="Google Shape;108;p2"/>
          <p:cNvCxnSpPr>
            <a:endCxn id="109"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sp>
        <p:nvSpPr>
          <p:cNvPr descr="Google Shape;254;p32" id="110" name="Google Shape;110;p2"/>
          <p:cNvSpPr/>
          <p:nvPr/>
        </p:nvSpPr>
        <p:spPr>
          <a:xfrm>
            <a:off x="3610206" y="11308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11" name="Google Shape;111;p2"/>
          <p:cNvSpPr txBox="1"/>
          <p:nvPr/>
        </p:nvSpPr>
        <p:spPr>
          <a:xfrm>
            <a:off x="3723913" y="11378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800" u="none" cap="none" strike="noStrike">
              <a:solidFill>
                <a:schemeClr val="dk1"/>
              </a:solidFill>
              <a:latin typeface="Calibri"/>
              <a:ea typeface="Calibri"/>
              <a:cs typeface="Calibri"/>
              <a:sym typeface="Calibri"/>
            </a:endParaRPr>
          </a:p>
        </p:txBody>
      </p:sp>
      <p:sp>
        <p:nvSpPr>
          <p:cNvPr id="112" name="Google Shape;112;p2"/>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13" name="Google Shape;113;p2"/>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14" name="Google Shape;114;p2"/>
          <p:cNvSpPr txBox="1"/>
          <p:nvPr/>
        </p:nvSpPr>
        <p:spPr>
          <a:xfrm>
            <a:off x="4829668" y="2337041"/>
            <a:ext cx="43419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23444B"/>
                </a:solidFill>
                <a:latin typeface="Montserrat SemiBold"/>
                <a:ea typeface="Montserrat SemiBold"/>
                <a:cs typeface="Montserrat SemiBold"/>
                <a:sym typeface="Montserrat SemiBold"/>
              </a:rPr>
              <a:t>PREMISAS</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15" name="Google Shape;115;p2"/>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16" name="Google Shape;116;p2"/>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17" name="Google Shape;117;p2"/>
          <p:cNvSpPr txBox="1"/>
          <p:nvPr/>
        </p:nvSpPr>
        <p:spPr>
          <a:xfrm>
            <a:off x="4969533" y="3538167"/>
            <a:ext cx="44127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DESARROLLO</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18" name="Google Shape;118;p2"/>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19" name="Google Shape;119;p2"/>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20" name="Google Shape;120;p2"/>
          <p:cNvSpPr txBox="1"/>
          <p:nvPr/>
        </p:nvSpPr>
        <p:spPr>
          <a:xfrm>
            <a:off x="4971133" y="4683917"/>
            <a:ext cx="41862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PRUEBAS Y RESULTADOS</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09" name="Google Shape;109;p2"/>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254;p32" id="121" name="Google Shape;121;p2"/>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22" name="Google Shape;122;p2"/>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123" name="Google Shape;123;p2"/>
          <p:cNvSpPr/>
          <p:nvPr/>
        </p:nvSpPr>
        <p:spPr>
          <a:xfrm>
            <a:off x="3610206" y="350122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24" name="Google Shape;124;p2"/>
          <p:cNvSpPr txBox="1"/>
          <p:nvPr/>
        </p:nvSpPr>
        <p:spPr>
          <a:xfrm>
            <a:off x="3723913" y="3508281"/>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800" u="none" cap="none" strike="noStrike">
              <a:solidFill>
                <a:schemeClr val="dk1"/>
              </a:solidFill>
              <a:latin typeface="Calibri"/>
              <a:ea typeface="Calibri"/>
              <a:cs typeface="Calibri"/>
              <a:sym typeface="Calibri"/>
            </a:endParaRPr>
          </a:p>
        </p:txBody>
      </p:sp>
      <p:sp>
        <p:nvSpPr>
          <p:cNvPr descr="Google Shape;254;p32" id="125" name="Google Shape;125;p2"/>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26" name="Google Shape;126;p2"/>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127" name="Google Shape;127;p2"/>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28" name="Google Shape;128;p2"/>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129" name="Google Shape;129;p2"/>
          <p:cNvSpPr txBox="1"/>
          <p:nvPr/>
        </p:nvSpPr>
        <p:spPr>
          <a:xfrm>
            <a:off x="4971133" y="5800767"/>
            <a:ext cx="5164050" cy="1057233"/>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CONCLUSIONES Y FUTURO TRABAJO</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30" name="Google Shape;130;p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131" name="Google Shape;131;p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cxnSp>
        <p:nvCxnSpPr>
          <p:cNvPr descr="Google Shape;220;p30" id="132" name="Google Shape;132;p2"/>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133" name="Google Shape;133;p2"/>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descr="Google Shape;193;p30" id="505" name="Google Shape;505;p41"/>
          <p:cNvSpPr/>
          <p:nvPr/>
        </p:nvSpPr>
        <p:spPr>
          <a:xfrm>
            <a:off x="3116458" y="4456165"/>
            <a:ext cx="7335348" cy="1062447"/>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506" name="Google Shape;506;p41"/>
          <p:cNvSpPr/>
          <p:nvPr/>
        </p:nvSpPr>
        <p:spPr>
          <a:xfrm>
            <a:off x="3116458" y="562621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507" name="Google Shape;507;p41"/>
          <p:cNvSpPr/>
          <p:nvPr/>
        </p:nvSpPr>
        <p:spPr>
          <a:xfrm>
            <a:off x="3116458" y="327348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508" name="Google Shape;508;p41"/>
          <p:cNvSpPr/>
          <p:nvPr/>
        </p:nvSpPr>
        <p:spPr>
          <a:xfrm>
            <a:off x="3116458" y="2084392"/>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509" name="Google Shape;509;p41"/>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510" name="Google Shape;510;p41"/>
          <p:cNvCxnSpPr>
            <a:stCxn id="511" idx="1"/>
          </p:cNvCxnSpPr>
          <p:nvPr/>
        </p:nvCxnSpPr>
        <p:spPr>
          <a:xfrm rot="10800000">
            <a:off x="2334958" y="1415617"/>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511" name="Google Shape;511;p41"/>
          <p:cNvSpPr/>
          <p:nvPr/>
        </p:nvSpPr>
        <p:spPr>
          <a:xfrm>
            <a:off x="3116458" y="90306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8;p30" id="512" name="Google Shape;512;p41"/>
          <p:cNvSpPr txBox="1"/>
          <p:nvPr/>
        </p:nvSpPr>
        <p:spPr>
          <a:xfrm>
            <a:off x="4969545" y="1045462"/>
            <a:ext cx="28971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INTRODUCCIÓN</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513" name="Google Shape;513;p41"/>
          <p:cNvCxnSpPr>
            <a:endCxn id="514"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sp>
        <p:nvSpPr>
          <p:cNvPr descr="Google Shape;254;p32" id="515" name="Google Shape;515;p41"/>
          <p:cNvSpPr/>
          <p:nvPr/>
        </p:nvSpPr>
        <p:spPr>
          <a:xfrm>
            <a:off x="3610206" y="11308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16" name="Google Shape;516;p41"/>
          <p:cNvSpPr txBox="1"/>
          <p:nvPr/>
        </p:nvSpPr>
        <p:spPr>
          <a:xfrm>
            <a:off x="3723913" y="11378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800" u="none" cap="none" strike="noStrike">
              <a:solidFill>
                <a:schemeClr val="dk1"/>
              </a:solidFill>
              <a:latin typeface="Calibri"/>
              <a:ea typeface="Calibri"/>
              <a:cs typeface="Calibri"/>
              <a:sym typeface="Calibri"/>
            </a:endParaRPr>
          </a:p>
        </p:txBody>
      </p:sp>
      <p:sp>
        <p:nvSpPr>
          <p:cNvPr id="517" name="Google Shape;517;p41"/>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518" name="Google Shape;518;p41"/>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519" name="Google Shape;519;p41"/>
          <p:cNvSpPr txBox="1"/>
          <p:nvPr/>
        </p:nvSpPr>
        <p:spPr>
          <a:xfrm>
            <a:off x="4971133" y="2335667"/>
            <a:ext cx="43419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23444B"/>
                </a:solidFill>
                <a:latin typeface="Montserrat SemiBold"/>
                <a:ea typeface="Montserrat SemiBold"/>
                <a:cs typeface="Montserrat SemiBold"/>
                <a:sym typeface="Montserrat SemiBold"/>
              </a:rPr>
              <a:t>PREMISAS</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520" name="Google Shape;520;p41"/>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521" name="Google Shape;521;p41"/>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522" name="Google Shape;522;p41"/>
          <p:cNvSpPr txBox="1"/>
          <p:nvPr/>
        </p:nvSpPr>
        <p:spPr>
          <a:xfrm>
            <a:off x="4969533" y="3538167"/>
            <a:ext cx="44127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DESARROLLO</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523" name="Google Shape;523;p41"/>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524" name="Google Shape;524;p41"/>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525" name="Google Shape;525;p41"/>
          <p:cNvSpPr txBox="1"/>
          <p:nvPr/>
        </p:nvSpPr>
        <p:spPr>
          <a:xfrm>
            <a:off x="4971133" y="4683917"/>
            <a:ext cx="4917146" cy="7802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800" u="none" cap="none" strike="noStrike">
                <a:solidFill>
                  <a:srgbClr val="424242"/>
                </a:solidFill>
                <a:latin typeface="Montserrat SemiBold"/>
                <a:ea typeface="Montserrat SemiBold"/>
                <a:cs typeface="Montserrat SemiBold"/>
                <a:sym typeface="Montserrat SemiBold"/>
              </a:rPr>
              <a:t>PRUEBAS Y RESULTADOS</a:t>
            </a:r>
            <a:endParaRPr b="0" i="0" sz="28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514" name="Google Shape;514;p41"/>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254;p32" id="526" name="Google Shape;526;p41"/>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27" name="Google Shape;527;p41"/>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528" name="Google Shape;528;p41"/>
          <p:cNvSpPr/>
          <p:nvPr/>
        </p:nvSpPr>
        <p:spPr>
          <a:xfrm>
            <a:off x="3610206" y="350122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29" name="Google Shape;529;p41"/>
          <p:cNvSpPr txBox="1"/>
          <p:nvPr/>
        </p:nvSpPr>
        <p:spPr>
          <a:xfrm>
            <a:off x="3723913" y="3508281"/>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800" u="none" cap="none" strike="noStrike">
              <a:solidFill>
                <a:schemeClr val="dk1"/>
              </a:solidFill>
              <a:latin typeface="Calibri"/>
              <a:ea typeface="Calibri"/>
              <a:cs typeface="Calibri"/>
              <a:sym typeface="Calibri"/>
            </a:endParaRPr>
          </a:p>
        </p:txBody>
      </p:sp>
      <p:sp>
        <p:nvSpPr>
          <p:cNvPr descr="Google Shape;254;p32" id="530" name="Google Shape;530;p41"/>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31" name="Google Shape;531;p41"/>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532" name="Google Shape;532;p41"/>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33" name="Google Shape;533;p41"/>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534" name="Google Shape;534;p41"/>
          <p:cNvSpPr txBox="1"/>
          <p:nvPr/>
        </p:nvSpPr>
        <p:spPr>
          <a:xfrm>
            <a:off x="4971133" y="5800767"/>
            <a:ext cx="5164050" cy="1057233"/>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CONCLUSIONES Y FUTURO TRABAJO</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535" name="Google Shape;535;p41"/>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536" name="Google Shape;536;p4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cxnSp>
        <p:nvCxnSpPr>
          <p:cNvPr descr="Google Shape;220;p30" id="537" name="Google Shape;537;p41"/>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538" name="Google Shape;538;p41"/>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9" name="Google Shape;539;p41"/>
          <p:cNvSpPr/>
          <p:nvPr/>
        </p:nvSpPr>
        <p:spPr>
          <a:xfrm>
            <a:off x="1995464" y="4621632"/>
            <a:ext cx="638378" cy="646645"/>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Google Shape;254;p32" id="540" name="Google Shape;540;p41"/>
          <p:cNvSpPr/>
          <p:nvPr/>
        </p:nvSpPr>
        <p:spPr>
          <a:xfrm>
            <a:off x="3580689" y="4661135"/>
            <a:ext cx="704619" cy="627136"/>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541" name="Google Shape;541;p41"/>
          <p:cNvSpPr txBox="1"/>
          <p:nvPr/>
        </p:nvSpPr>
        <p:spPr>
          <a:xfrm>
            <a:off x="3694397" y="4640121"/>
            <a:ext cx="686162" cy="677129"/>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1" i="0" lang="es-ES" sz="3200" u="none" cap="none" strike="noStrike">
                <a:solidFill>
                  <a:srgbClr val="FFFFFF"/>
                </a:solidFill>
                <a:latin typeface="Oswald Medium"/>
                <a:ea typeface="Oswald Medium"/>
                <a:cs typeface="Oswald Medium"/>
                <a:sym typeface="Oswald Medium"/>
              </a:rPr>
              <a:t>4.</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nvSpPr>
        <p:spPr>
          <a:xfrm>
            <a:off x="2024107" y="783781"/>
            <a:ext cx="10299027"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 </a:t>
            </a:r>
            <a:r>
              <a:rPr b="0" i="0" lang="es-ES" sz="2400" u="none" cap="none" strike="noStrike">
                <a:solidFill>
                  <a:srgbClr val="C6C6C6"/>
                </a:solidFill>
                <a:latin typeface="Oswald Light"/>
                <a:ea typeface="Oswald Light"/>
                <a:cs typeface="Oswald Light"/>
                <a:sym typeface="Oswald Light"/>
              </a:rPr>
              <a:t>_ Aplicación del Well Architected </a:t>
            </a:r>
            <a:endParaRPr b="0" i="0" sz="24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C6C6C6"/>
                </a:solidFill>
                <a:latin typeface="Oswald Light"/>
                <a:ea typeface="Oswald Light"/>
                <a:cs typeface="Oswald Light"/>
                <a:sym typeface="Oswald Light"/>
              </a:rPr>
              <a:t>Framework</a:t>
            </a:r>
            <a:endParaRPr b="0" i="0" sz="24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547" name="Google Shape;547;p42"/>
          <p:cNvCxnSpPr>
            <a:stCxn id="548"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548" name="Google Shape;548;p42"/>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49" name="Google Shape;549;p42"/>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550" name="Google Shape;550;p4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551" name="Google Shape;551;p4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552" name="Google Shape;552;p42"/>
          <p:cNvSpPr/>
          <p:nvPr/>
        </p:nvSpPr>
        <p:spPr>
          <a:xfrm>
            <a:off x="1565242" y="2264863"/>
            <a:ext cx="2672930" cy="38471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2400" u="none" cap="none" strike="noStrike">
                <a:solidFill>
                  <a:srgbClr val="004048"/>
                </a:solidFill>
                <a:latin typeface="Oswald Medium"/>
                <a:ea typeface="Oswald Medium"/>
                <a:cs typeface="Oswald Medium"/>
                <a:sym typeface="Oswald Medium"/>
              </a:rPr>
              <a:t>Operación Excelente</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24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2400" u="none" cap="none" strike="noStrike">
                <a:solidFill>
                  <a:srgbClr val="004048"/>
                </a:solidFill>
                <a:latin typeface="Oswald Medium"/>
                <a:ea typeface="Oswald Medium"/>
                <a:cs typeface="Oswald Medium"/>
                <a:sym typeface="Oswald Medium"/>
              </a:rPr>
              <a:t>Seguridad</a:t>
            </a:r>
            <a:endParaRPr/>
          </a:p>
          <a:p>
            <a:pPr indent="0" lvl="0" marL="0" marR="0" rtl="0" algn="just">
              <a:lnSpc>
                <a:spcPct val="100000"/>
              </a:lnSpc>
              <a:spcBef>
                <a:spcPts val="0"/>
              </a:spcBef>
              <a:spcAft>
                <a:spcPts val="0"/>
              </a:spcAft>
              <a:buClr>
                <a:srgbClr val="000000"/>
              </a:buClr>
              <a:buSzPts val="1600"/>
              <a:buFont typeface="Arial"/>
              <a:buNone/>
            </a:pPr>
            <a:r>
              <a:t/>
            </a:r>
            <a:endParaRPr b="0" i="0" sz="2400" u="none" cap="none" strike="noStrike">
              <a:solidFill>
                <a:srgbClr val="004048"/>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rPr b="0" i="0" lang="es-ES" sz="2400" u="none" cap="none" strike="noStrike">
                <a:solidFill>
                  <a:srgbClr val="004048"/>
                </a:solidFill>
                <a:latin typeface="Oswald Medium"/>
                <a:ea typeface="Oswald Medium"/>
                <a:cs typeface="Oswald Medium"/>
                <a:sym typeface="Oswald Medium"/>
              </a:rPr>
              <a:t>Fiabilidad</a:t>
            </a:r>
            <a:endParaRPr/>
          </a:p>
          <a:p>
            <a:pPr indent="0" lvl="0" marL="0" marR="0" rtl="0" algn="l">
              <a:lnSpc>
                <a:spcPct val="100000"/>
              </a:lnSpc>
              <a:spcBef>
                <a:spcPts val="0"/>
              </a:spcBef>
              <a:spcAft>
                <a:spcPts val="0"/>
              </a:spcAft>
              <a:buNone/>
            </a:pPr>
            <a:r>
              <a:t/>
            </a:r>
            <a:endParaRPr b="0" i="0" sz="2400" u="none" cap="none" strike="noStrike">
              <a:solidFill>
                <a:srgbClr val="004048"/>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rPr b="0" i="0" lang="es-ES" sz="2400" u="none" cap="none" strike="noStrike">
                <a:solidFill>
                  <a:srgbClr val="004048"/>
                </a:solidFill>
                <a:latin typeface="Oswald Medium"/>
                <a:ea typeface="Oswald Medium"/>
                <a:cs typeface="Oswald Medium"/>
                <a:sym typeface="Oswald Medium"/>
              </a:rPr>
              <a:t>Desempeño</a:t>
            </a:r>
            <a:endParaRPr/>
          </a:p>
          <a:p>
            <a:pPr indent="0" lvl="0" marL="0" marR="0" rtl="0" algn="l">
              <a:lnSpc>
                <a:spcPct val="100000"/>
              </a:lnSpc>
              <a:spcBef>
                <a:spcPts val="0"/>
              </a:spcBef>
              <a:spcAft>
                <a:spcPts val="0"/>
              </a:spcAft>
              <a:buNone/>
            </a:pPr>
            <a:r>
              <a:t/>
            </a:r>
            <a:endParaRPr b="0" i="0" sz="2400" u="none" cap="none" strike="noStrike">
              <a:solidFill>
                <a:srgbClr val="004048"/>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rPr b="0" i="0" lang="es-ES" sz="2400" u="none" cap="none" strike="noStrike">
                <a:solidFill>
                  <a:srgbClr val="004048"/>
                </a:solidFill>
                <a:latin typeface="Oswald Medium"/>
                <a:ea typeface="Oswald Medium"/>
                <a:cs typeface="Oswald Medium"/>
                <a:sym typeface="Oswald Medium"/>
              </a:rPr>
              <a:t>Eficiencia en Costos</a:t>
            </a:r>
            <a:endParaRPr b="0" i="0" sz="2400" u="none" cap="none" strike="noStrike">
              <a:solidFill>
                <a:srgbClr val="004048"/>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0"/>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800" u="none" cap="none" strike="noStrike">
                <a:solidFill>
                  <a:srgbClr val="C6C6C6"/>
                </a:solidFill>
                <a:latin typeface="Oswald Light"/>
                <a:ea typeface="Oswald Light"/>
                <a:cs typeface="Oswald Light"/>
                <a:sym typeface="Oswald Light"/>
              </a:rPr>
              <a:t>_ Cognito</a:t>
            </a:r>
            <a:endParaRPr/>
          </a:p>
          <a:p>
            <a:pPr indent="12700" lvl="0" marL="0" marR="0" rtl="0" algn="l">
              <a:lnSpc>
                <a:spcPct val="100000"/>
              </a:lnSpc>
              <a:spcBef>
                <a:spcPts val="0"/>
              </a:spcBef>
              <a:spcAft>
                <a:spcPts val="0"/>
              </a:spcAft>
              <a:buClr>
                <a:srgbClr val="000000"/>
              </a:buClr>
              <a:buSzPts val="2400"/>
              <a:buFont typeface="Arial"/>
              <a:buNone/>
            </a:pPr>
            <a:r>
              <a:rPr b="0" i="0" lang="es-ES" sz="2800" u="none" cap="none" strike="noStrike">
                <a:solidFill>
                  <a:srgbClr val="C6C6C6"/>
                </a:solidFill>
                <a:latin typeface="Oswald Light"/>
                <a:ea typeface="Oswald Light"/>
                <a:cs typeface="Oswald Light"/>
                <a:sym typeface="Oswald Light"/>
              </a:rPr>
              <a:t>Framework</a:t>
            </a:r>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558" name="Google Shape;558;p40"/>
          <p:cNvCxnSpPr>
            <a:stCxn id="559"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559" name="Google Shape;559;p40"/>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60" name="Google Shape;560;p40"/>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561" name="Google Shape;561;p4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562" name="Google Shape;562;p4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63" name="Google Shape;563;p40"/>
          <p:cNvPicPr preferRelativeResize="0"/>
          <p:nvPr/>
        </p:nvPicPr>
        <p:blipFill rotWithShape="1">
          <a:blip r:embed="rId5">
            <a:alphaModFix/>
          </a:blip>
          <a:srcRect b="24229" l="16315" r="4649" t="31481"/>
          <a:stretch/>
        </p:blipFill>
        <p:spPr>
          <a:xfrm>
            <a:off x="911392" y="1314235"/>
            <a:ext cx="11137733" cy="3510673"/>
          </a:xfrm>
          <a:prstGeom prst="rect">
            <a:avLst/>
          </a:prstGeom>
          <a:noFill/>
          <a:ln>
            <a:noFill/>
          </a:ln>
        </p:spPr>
      </p:pic>
      <p:sp>
        <p:nvSpPr>
          <p:cNvPr id="564" name="Google Shape;564;p40"/>
          <p:cNvSpPr/>
          <p:nvPr/>
        </p:nvSpPr>
        <p:spPr>
          <a:xfrm>
            <a:off x="911392" y="5085315"/>
            <a:ext cx="10891671"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En esta imagen podemos apreciar que por el tipo de concesión de Oauth queda activo con concesión implícita, es decir, al momento de entrar en la URL la misma le será asignada el id_token para poder acceder a la interfaz.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6"/>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a:t>
            </a:r>
            <a:r>
              <a:rPr b="0" i="0" lang="es-ES" sz="2700" u="none" cap="none" strike="noStrike">
                <a:solidFill>
                  <a:srgbClr val="33D9BE"/>
                </a:solidFill>
                <a:latin typeface="Oswald Medium"/>
                <a:ea typeface="Oswald Medium"/>
                <a:cs typeface="Oswald Medium"/>
                <a:sym typeface="Oswald Medium"/>
              </a:rPr>
              <a:t>RESULTADOS</a:t>
            </a:r>
            <a:r>
              <a:rPr b="0" i="0" lang="es-ES" sz="2800" u="none" cap="none" strike="noStrike">
                <a:solidFill>
                  <a:srgbClr val="C6C6C6"/>
                </a:solidFill>
                <a:latin typeface="Oswald Light"/>
                <a:ea typeface="Oswald Light"/>
                <a:cs typeface="Oswald Light"/>
                <a:sym typeface="Oswald Light"/>
              </a:rPr>
              <a:t>_</a:t>
            </a:r>
            <a:r>
              <a:rPr b="0" i="0" lang="es-ES" sz="2800" u="none" cap="none" strike="noStrike">
                <a:solidFill>
                  <a:srgbClr val="C6C6C6"/>
                </a:solidFill>
                <a:latin typeface="Oswald Light"/>
                <a:ea typeface="Oswald Light"/>
                <a:cs typeface="Oswald Light"/>
                <a:sym typeface="Oswald Light"/>
              </a:rPr>
              <a:t> API</a:t>
            </a:r>
            <a:endParaRPr/>
          </a:p>
          <a:p>
            <a:pPr indent="12700" lvl="0" marL="0" marR="0" rtl="0" algn="l">
              <a:lnSpc>
                <a:spcPct val="100000"/>
              </a:lnSpc>
              <a:spcBef>
                <a:spcPts val="0"/>
              </a:spcBef>
              <a:spcAft>
                <a:spcPts val="0"/>
              </a:spcAft>
              <a:buClr>
                <a:srgbClr val="000000"/>
              </a:buClr>
              <a:buSzPts val="2400"/>
              <a:buFont typeface="Arial"/>
              <a:buNone/>
            </a:pPr>
            <a:r>
              <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570" name="Google Shape;570;p46"/>
          <p:cNvCxnSpPr>
            <a:stCxn id="571"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571" name="Google Shape;571;p46"/>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72" name="Google Shape;572;p46"/>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573" name="Google Shape;573;p4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574" name="Google Shape;574;p4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75" name="Google Shape;575;p46"/>
          <p:cNvPicPr preferRelativeResize="0"/>
          <p:nvPr/>
        </p:nvPicPr>
        <p:blipFill rotWithShape="1">
          <a:blip r:embed="rId5">
            <a:alphaModFix/>
          </a:blip>
          <a:srcRect b="0" l="0" r="0" t="0"/>
          <a:stretch/>
        </p:blipFill>
        <p:spPr>
          <a:xfrm>
            <a:off x="4931230" y="1418881"/>
            <a:ext cx="7094524" cy="4877144"/>
          </a:xfrm>
          <a:prstGeom prst="rect">
            <a:avLst/>
          </a:prstGeom>
          <a:noFill/>
          <a:ln>
            <a:noFill/>
          </a:ln>
        </p:spPr>
      </p:pic>
      <p:sp>
        <p:nvSpPr>
          <p:cNvPr id="576" name="Google Shape;576;p46"/>
          <p:cNvSpPr/>
          <p:nvPr/>
        </p:nvSpPr>
        <p:spPr>
          <a:xfrm>
            <a:off x="1450992" y="1909656"/>
            <a:ext cx="3112322" cy="427805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Para la consulta de la Bd On-premise se realizó una API con el método Get en donde se podrá consultar los datos que se encuentran cargados desde la interfaz. Lo mismo se realizó para la transferencia de los datos a la BD de back up o sistema B.</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También, se aprecia en la configuración de solicitud de método que esta tiene un autorizador que es de Cognito para la autorización Oauth2.0.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4"/>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800" u="none" cap="none" strike="noStrike">
                <a:solidFill>
                  <a:srgbClr val="C6C6C6"/>
                </a:solidFill>
                <a:latin typeface="Oswald Light"/>
                <a:ea typeface="Oswald Light"/>
                <a:cs typeface="Oswald Light"/>
                <a:sym typeface="Oswald Light"/>
              </a:rPr>
              <a:t>_ API</a:t>
            </a:r>
            <a:endParaRPr/>
          </a:p>
          <a:p>
            <a:pPr indent="12700" lvl="0" marL="0" marR="0" rtl="0" algn="l">
              <a:lnSpc>
                <a:spcPct val="100000"/>
              </a:lnSpc>
              <a:spcBef>
                <a:spcPts val="0"/>
              </a:spcBef>
              <a:spcAft>
                <a:spcPts val="0"/>
              </a:spcAft>
              <a:buClr>
                <a:srgbClr val="000000"/>
              </a:buClr>
              <a:buSzPts val="2400"/>
              <a:buFont typeface="Arial"/>
              <a:buNone/>
            </a:pPr>
            <a:r>
              <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582" name="Google Shape;582;p64"/>
          <p:cNvCxnSpPr>
            <a:stCxn id="583"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583" name="Google Shape;583;p64"/>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84" name="Google Shape;584;p64"/>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585" name="Google Shape;585;p6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586" name="Google Shape;586;p6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87" name="Google Shape;587;p64"/>
          <p:cNvPicPr preferRelativeResize="0"/>
          <p:nvPr/>
        </p:nvPicPr>
        <p:blipFill rotWithShape="1">
          <a:blip r:embed="rId5">
            <a:alphaModFix/>
          </a:blip>
          <a:srcRect b="9570" l="16666" r="5702" t="16355"/>
          <a:stretch/>
        </p:blipFill>
        <p:spPr>
          <a:xfrm>
            <a:off x="4601050" y="1612599"/>
            <a:ext cx="7397385" cy="3970348"/>
          </a:xfrm>
          <a:prstGeom prst="rect">
            <a:avLst/>
          </a:prstGeom>
          <a:noFill/>
          <a:ln>
            <a:noFill/>
          </a:ln>
        </p:spPr>
      </p:pic>
      <p:sp>
        <p:nvSpPr>
          <p:cNvPr id="588" name="Google Shape;588;p64"/>
          <p:cNvSpPr/>
          <p:nvPr/>
        </p:nvSpPr>
        <p:spPr>
          <a:xfrm>
            <a:off x="1049538" y="1909656"/>
            <a:ext cx="3356053" cy="28007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En la imagen se muestra cómo se puede validar el toquen desde el autorizador tomando el id_token que podemos obtener en la URL (una manera de probarlo es con Cognito en donde podemos ver la página de acceso que hemos creado y allí tomar el id_token que nos suministra).</a:t>
            </a:r>
            <a:endParaRPr b="0" i="0" sz="1400" u="none" cap="none" strike="noStrike">
              <a:solidFill>
                <a:srgbClr val="000000"/>
              </a:solidFill>
              <a:latin typeface="Arial"/>
              <a:ea typeface="Arial"/>
              <a:cs typeface="Arial"/>
              <a:sym typeface="Arial"/>
            </a:endParaRPr>
          </a:p>
        </p:txBody>
      </p:sp>
      <p:pic>
        <p:nvPicPr>
          <p:cNvPr id="589" name="Google Shape;589;p64"/>
          <p:cNvPicPr preferRelativeResize="0"/>
          <p:nvPr/>
        </p:nvPicPr>
        <p:blipFill rotWithShape="1">
          <a:blip r:embed="rId6">
            <a:alphaModFix/>
          </a:blip>
          <a:srcRect b="91884" l="261" r="6551" t="3704"/>
          <a:stretch/>
        </p:blipFill>
        <p:spPr>
          <a:xfrm>
            <a:off x="851557" y="5972433"/>
            <a:ext cx="11146878" cy="4393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800" u="none" cap="none" strike="noStrike">
                <a:solidFill>
                  <a:srgbClr val="C6C6C6"/>
                </a:solidFill>
                <a:latin typeface="Oswald Light"/>
                <a:ea typeface="Oswald Light"/>
                <a:cs typeface="Oswald Light"/>
                <a:sym typeface="Oswald Light"/>
              </a:rPr>
              <a:t>_ Lambda</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400"/>
              <a:buFont typeface="Arial"/>
              <a:buNone/>
            </a:pPr>
            <a:r>
              <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595" name="Google Shape;595;p65"/>
          <p:cNvCxnSpPr>
            <a:stCxn id="596"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596" name="Google Shape;596;p65"/>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97" name="Google Shape;597;p65"/>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598" name="Google Shape;598;p6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599" name="Google Shape;599;p6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600" name="Google Shape;600;p65"/>
          <p:cNvPicPr preferRelativeResize="0"/>
          <p:nvPr/>
        </p:nvPicPr>
        <p:blipFill rotWithShape="1">
          <a:blip r:embed="rId5">
            <a:alphaModFix/>
          </a:blip>
          <a:srcRect b="32493" l="4211" r="56666" t="33665"/>
          <a:stretch/>
        </p:blipFill>
        <p:spPr>
          <a:xfrm>
            <a:off x="5269734" y="1531236"/>
            <a:ext cx="6533329" cy="4381281"/>
          </a:xfrm>
          <a:prstGeom prst="rect">
            <a:avLst/>
          </a:prstGeom>
          <a:noFill/>
          <a:ln>
            <a:noFill/>
          </a:ln>
        </p:spPr>
      </p:pic>
      <p:sp>
        <p:nvSpPr>
          <p:cNvPr id="601" name="Google Shape;601;p65"/>
          <p:cNvSpPr/>
          <p:nvPr/>
        </p:nvSpPr>
        <p:spPr>
          <a:xfrm>
            <a:off x="933364" y="1711530"/>
            <a:ext cx="4147579"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004048"/>
                </a:solidFill>
                <a:latin typeface="Oswald Medium"/>
                <a:ea typeface="Oswald Medium"/>
                <a:cs typeface="Oswald Medium"/>
                <a:sym typeface="Oswald Medium"/>
              </a:rPr>
              <a:t>CODIGO</a:t>
            </a:r>
            <a:endParaRPr b="0" i="0" sz="1600" u="none" cap="none" strike="noStrike">
              <a:solidFill>
                <a:srgbClr val="004048"/>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En la imagen de la izquierda se puede apreciar el código necesario para la realización del select y poder almacenar dicha información en una variable llamadas “results” en la que después imprimimos en la consola. También es similar al código que fue utilizado para insertar los datos en la BD de backup.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6"/>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800" u="none" cap="none" strike="noStrike">
                <a:solidFill>
                  <a:srgbClr val="C6C6C6"/>
                </a:solidFill>
                <a:latin typeface="Oswald Light"/>
                <a:ea typeface="Oswald Light"/>
                <a:cs typeface="Oswald Light"/>
                <a:sym typeface="Oswald Light"/>
              </a:rPr>
              <a:t>_ DB’s</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400"/>
              <a:buFont typeface="Arial"/>
              <a:buNone/>
            </a:pPr>
            <a:r>
              <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607" name="Google Shape;607;p66"/>
          <p:cNvCxnSpPr>
            <a:stCxn id="608"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608" name="Google Shape;608;p66"/>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09" name="Google Shape;609;p66"/>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610" name="Google Shape;610;p6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611" name="Google Shape;611;p6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612" name="Google Shape;612;p66"/>
          <p:cNvSpPr/>
          <p:nvPr/>
        </p:nvSpPr>
        <p:spPr>
          <a:xfrm>
            <a:off x="779154" y="1633190"/>
            <a:ext cx="4218666" cy="13233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Para el registro de Logs, Las DB’s provee un módulo donde se pueden ver los logs generados por ella misma para el seguimiento de cualquier actividad.</a:t>
            </a:r>
            <a:endParaRPr b="0" i="0" sz="1400" u="none" cap="none" strike="noStrike">
              <a:solidFill>
                <a:srgbClr val="000000"/>
              </a:solidFill>
              <a:latin typeface="Arial"/>
              <a:ea typeface="Arial"/>
              <a:cs typeface="Arial"/>
              <a:sym typeface="Arial"/>
            </a:endParaRPr>
          </a:p>
        </p:txBody>
      </p:sp>
      <p:pic>
        <p:nvPicPr>
          <p:cNvPr id="613" name="Google Shape;613;p66"/>
          <p:cNvPicPr preferRelativeResize="0"/>
          <p:nvPr/>
        </p:nvPicPr>
        <p:blipFill rotWithShape="1">
          <a:blip r:embed="rId5">
            <a:alphaModFix/>
          </a:blip>
          <a:srcRect b="6606" l="16491" r="2806" t="22435"/>
          <a:stretch/>
        </p:blipFill>
        <p:spPr>
          <a:xfrm>
            <a:off x="5095549" y="1174264"/>
            <a:ext cx="6931909" cy="3428281"/>
          </a:xfrm>
          <a:prstGeom prst="rect">
            <a:avLst/>
          </a:prstGeom>
          <a:noFill/>
          <a:ln>
            <a:noFill/>
          </a:ln>
        </p:spPr>
      </p:pic>
      <p:pic>
        <p:nvPicPr>
          <p:cNvPr id="614" name="Google Shape;614;p66"/>
          <p:cNvPicPr preferRelativeResize="0"/>
          <p:nvPr/>
        </p:nvPicPr>
        <p:blipFill rotWithShape="1">
          <a:blip r:embed="rId6">
            <a:alphaModFix/>
          </a:blip>
          <a:srcRect b="7854" l="16404" r="3858" t="16354"/>
          <a:stretch/>
        </p:blipFill>
        <p:spPr>
          <a:xfrm>
            <a:off x="867678" y="3234749"/>
            <a:ext cx="6577263" cy="35165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txBox="1"/>
          <p:nvPr/>
        </p:nvSpPr>
        <p:spPr>
          <a:xfrm>
            <a:off x="2024108" y="783781"/>
            <a:ext cx="817925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800" u="none" cap="none" strike="noStrike">
                <a:solidFill>
                  <a:srgbClr val="C6C6C6"/>
                </a:solidFill>
                <a:latin typeface="Oswald Light"/>
                <a:ea typeface="Oswald Light"/>
                <a:cs typeface="Oswald Light"/>
                <a:sym typeface="Oswald Light"/>
              </a:rPr>
              <a:t>_CloudWatch</a:t>
            </a:r>
            <a:endParaRPr/>
          </a:p>
          <a:p>
            <a:pPr indent="12700" lvl="0" marL="0" marR="0" rtl="0" algn="l">
              <a:lnSpc>
                <a:spcPct val="100000"/>
              </a:lnSpc>
              <a:spcBef>
                <a:spcPts val="0"/>
              </a:spcBef>
              <a:spcAft>
                <a:spcPts val="0"/>
              </a:spcAft>
              <a:buClr>
                <a:srgbClr val="000000"/>
              </a:buClr>
              <a:buSzPts val="2400"/>
              <a:buFont typeface="Arial"/>
              <a:buNone/>
            </a:pPr>
            <a:r>
              <a:t/>
            </a:r>
            <a:endParaRPr b="0" i="0" sz="28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620" name="Google Shape;620;p67"/>
          <p:cNvCxnSpPr>
            <a:stCxn id="621"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621" name="Google Shape;621;p67"/>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22" name="Google Shape;622;p67"/>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623" name="Google Shape;623;p6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624" name="Google Shape;624;p6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625" name="Google Shape;625;p67"/>
          <p:cNvPicPr preferRelativeResize="0"/>
          <p:nvPr/>
        </p:nvPicPr>
        <p:blipFill rotWithShape="1">
          <a:blip r:embed="rId5">
            <a:alphaModFix/>
          </a:blip>
          <a:srcRect b="4445" l="0" r="38333" t="7407"/>
          <a:stretch/>
        </p:blipFill>
        <p:spPr>
          <a:xfrm>
            <a:off x="5192445" y="1323632"/>
            <a:ext cx="6610618" cy="5315294"/>
          </a:xfrm>
          <a:prstGeom prst="rect">
            <a:avLst/>
          </a:prstGeom>
          <a:noFill/>
          <a:ln>
            <a:noFill/>
          </a:ln>
        </p:spPr>
      </p:pic>
      <p:sp>
        <p:nvSpPr>
          <p:cNvPr id="626" name="Google Shape;626;p67"/>
          <p:cNvSpPr/>
          <p:nvPr/>
        </p:nvSpPr>
        <p:spPr>
          <a:xfrm>
            <a:off x="965408" y="1512165"/>
            <a:ext cx="3682792" cy="18158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Se crearon los siguientes Dashboard para poder monitorear el uso de la BD de sistema B, On premise y la función Lambda, teniendo un mayor control del uso de las mismas.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descr="Google Shape;193;p30" id="631" name="Google Shape;631;p47"/>
          <p:cNvSpPr/>
          <p:nvPr/>
        </p:nvSpPr>
        <p:spPr>
          <a:xfrm>
            <a:off x="3116458" y="4456166"/>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632" name="Google Shape;632;p47"/>
          <p:cNvSpPr/>
          <p:nvPr/>
        </p:nvSpPr>
        <p:spPr>
          <a:xfrm>
            <a:off x="3116458" y="5626216"/>
            <a:ext cx="7733512" cy="1115777"/>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633" name="Google Shape;633;p47"/>
          <p:cNvSpPr/>
          <p:nvPr/>
        </p:nvSpPr>
        <p:spPr>
          <a:xfrm>
            <a:off x="3116458" y="327348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634" name="Google Shape;634;p47"/>
          <p:cNvSpPr/>
          <p:nvPr/>
        </p:nvSpPr>
        <p:spPr>
          <a:xfrm>
            <a:off x="3116458" y="2084392"/>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635" name="Google Shape;635;p47"/>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636" name="Google Shape;636;p47"/>
          <p:cNvCxnSpPr>
            <a:stCxn id="637" idx="1"/>
          </p:cNvCxnSpPr>
          <p:nvPr/>
        </p:nvCxnSpPr>
        <p:spPr>
          <a:xfrm rot="10800000">
            <a:off x="2334958" y="1415617"/>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637" name="Google Shape;637;p47"/>
          <p:cNvSpPr/>
          <p:nvPr/>
        </p:nvSpPr>
        <p:spPr>
          <a:xfrm>
            <a:off x="3116458" y="90306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8;p30" id="638" name="Google Shape;638;p47"/>
          <p:cNvSpPr txBox="1"/>
          <p:nvPr/>
        </p:nvSpPr>
        <p:spPr>
          <a:xfrm>
            <a:off x="4969545" y="1045462"/>
            <a:ext cx="28971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INTRODUCCIÓN</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639" name="Google Shape;639;p47"/>
          <p:cNvCxnSpPr>
            <a:endCxn id="640"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sp>
        <p:nvSpPr>
          <p:cNvPr descr="Google Shape;254;p32" id="641" name="Google Shape;641;p47"/>
          <p:cNvSpPr/>
          <p:nvPr/>
        </p:nvSpPr>
        <p:spPr>
          <a:xfrm>
            <a:off x="3610206" y="11308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42" name="Google Shape;642;p47"/>
          <p:cNvSpPr txBox="1"/>
          <p:nvPr/>
        </p:nvSpPr>
        <p:spPr>
          <a:xfrm>
            <a:off x="3723913" y="11378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800" u="none" cap="none" strike="noStrike">
              <a:solidFill>
                <a:schemeClr val="dk1"/>
              </a:solidFill>
              <a:latin typeface="Calibri"/>
              <a:ea typeface="Calibri"/>
              <a:cs typeface="Calibri"/>
              <a:sym typeface="Calibri"/>
            </a:endParaRPr>
          </a:p>
        </p:txBody>
      </p:sp>
      <p:sp>
        <p:nvSpPr>
          <p:cNvPr id="643" name="Google Shape;643;p47"/>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644" name="Google Shape;644;p47"/>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645" name="Google Shape;645;p47"/>
          <p:cNvSpPr txBox="1"/>
          <p:nvPr/>
        </p:nvSpPr>
        <p:spPr>
          <a:xfrm>
            <a:off x="4971133" y="2335667"/>
            <a:ext cx="4341900" cy="517085"/>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23444B"/>
                </a:solidFill>
                <a:latin typeface="Montserrat SemiBold"/>
                <a:ea typeface="Montserrat SemiBold"/>
                <a:cs typeface="Montserrat SemiBold"/>
                <a:sym typeface="Montserrat SemiBold"/>
              </a:rPr>
              <a:t>PREMISAS</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646" name="Google Shape;646;p47"/>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647" name="Google Shape;647;p47"/>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648" name="Google Shape;648;p47"/>
          <p:cNvSpPr txBox="1"/>
          <p:nvPr/>
        </p:nvSpPr>
        <p:spPr>
          <a:xfrm>
            <a:off x="4969533" y="3538167"/>
            <a:ext cx="44127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DESARROLLO</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649" name="Google Shape;649;p47"/>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650" name="Google Shape;650;p47"/>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651" name="Google Shape;651;p47"/>
          <p:cNvSpPr txBox="1"/>
          <p:nvPr/>
        </p:nvSpPr>
        <p:spPr>
          <a:xfrm>
            <a:off x="4971133" y="4683917"/>
            <a:ext cx="41862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PRUEBAS Y RESULTADOS</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640" name="Google Shape;640;p47"/>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254;p32" id="652" name="Google Shape;652;p47"/>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53" name="Google Shape;653;p47"/>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654" name="Google Shape;654;p47"/>
          <p:cNvSpPr/>
          <p:nvPr/>
        </p:nvSpPr>
        <p:spPr>
          <a:xfrm>
            <a:off x="3610206" y="350122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55" name="Google Shape;655;p47"/>
          <p:cNvSpPr txBox="1"/>
          <p:nvPr/>
        </p:nvSpPr>
        <p:spPr>
          <a:xfrm>
            <a:off x="3723913" y="3508281"/>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800" u="none" cap="none" strike="noStrike">
              <a:solidFill>
                <a:schemeClr val="dk1"/>
              </a:solidFill>
              <a:latin typeface="Calibri"/>
              <a:ea typeface="Calibri"/>
              <a:cs typeface="Calibri"/>
              <a:sym typeface="Calibri"/>
            </a:endParaRPr>
          </a:p>
        </p:txBody>
      </p:sp>
      <p:sp>
        <p:nvSpPr>
          <p:cNvPr descr="Google Shape;254;p32" id="656" name="Google Shape;656;p47"/>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57" name="Google Shape;657;p47"/>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658" name="Google Shape;658;p47"/>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59" name="Google Shape;659;p47"/>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660" name="Google Shape;660;p47"/>
          <p:cNvSpPr txBox="1"/>
          <p:nvPr/>
        </p:nvSpPr>
        <p:spPr>
          <a:xfrm>
            <a:off x="4971133" y="5800767"/>
            <a:ext cx="5164050" cy="1168032"/>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800" u="none" cap="none" strike="noStrike">
                <a:solidFill>
                  <a:srgbClr val="424242"/>
                </a:solidFill>
                <a:latin typeface="Montserrat SemiBold"/>
                <a:ea typeface="Montserrat SemiBold"/>
                <a:cs typeface="Montserrat SemiBold"/>
                <a:sym typeface="Montserrat SemiBold"/>
              </a:rPr>
              <a:t>CONCLUSIONES Y FUTURO TRABAJO</a:t>
            </a:r>
            <a:endParaRPr b="0" i="0" sz="28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661" name="Google Shape;661;p4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662" name="Google Shape;662;p4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cxnSp>
        <p:nvCxnSpPr>
          <p:cNvPr descr="Google Shape;220;p30" id="663" name="Google Shape;663;p47"/>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664" name="Google Shape;664;p47"/>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65" name="Google Shape;665;p47"/>
          <p:cNvSpPr/>
          <p:nvPr/>
        </p:nvSpPr>
        <p:spPr>
          <a:xfrm>
            <a:off x="2005616" y="5822730"/>
            <a:ext cx="638378" cy="646645"/>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Google Shape;254;p32" id="666" name="Google Shape;666;p47"/>
          <p:cNvSpPr/>
          <p:nvPr/>
        </p:nvSpPr>
        <p:spPr>
          <a:xfrm>
            <a:off x="3496498" y="5835017"/>
            <a:ext cx="704619" cy="627136"/>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667" name="Google Shape;667;p47"/>
          <p:cNvSpPr txBox="1"/>
          <p:nvPr/>
        </p:nvSpPr>
        <p:spPr>
          <a:xfrm>
            <a:off x="3610206" y="5814003"/>
            <a:ext cx="686162" cy="677129"/>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1" i="0" lang="es-ES" sz="3200" u="none" cap="none" strike="noStrike">
                <a:solidFill>
                  <a:srgbClr val="FFFFFF"/>
                </a:solidFill>
                <a:latin typeface="Oswald Medium"/>
                <a:ea typeface="Oswald Medium"/>
                <a:cs typeface="Oswald Medium"/>
                <a:sym typeface="Oswald Medium"/>
              </a:rPr>
              <a:t>5.</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8"/>
          <p:cNvSpPr txBox="1"/>
          <p:nvPr/>
        </p:nvSpPr>
        <p:spPr>
          <a:xfrm>
            <a:off x="2024107" y="783781"/>
            <a:ext cx="10299027"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CONCLUSIONES Y FUTURO TRABAJO</a:t>
            </a:r>
            <a:endParaRPr b="0" i="0" sz="1400" u="none" cap="none" strike="noStrike">
              <a:solidFill>
                <a:srgbClr val="000000"/>
              </a:solidFill>
              <a:latin typeface="Arial"/>
              <a:ea typeface="Arial"/>
              <a:cs typeface="Arial"/>
              <a:sym typeface="Arial"/>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673" name="Google Shape;673;p48"/>
          <p:cNvCxnSpPr>
            <a:stCxn id="674"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674" name="Google Shape;674;p48"/>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75" name="Google Shape;675;p48"/>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676" name="Google Shape;676;p4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677" name="Google Shape;677;p4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678" name="Google Shape;678;p48"/>
          <p:cNvSpPr/>
          <p:nvPr/>
        </p:nvSpPr>
        <p:spPr>
          <a:xfrm>
            <a:off x="921023" y="1635891"/>
            <a:ext cx="10882040" cy="452431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Este reto de analizar un caso de uso, crear una arquitectura e implementar, acércanos un poco a la realidad ha sido una experiencia enriquecedora y exitosa. Hemos logrado diseñar una infraestructura altamente escalable y eficiente, aprovechando al máximo las capacidades de la nube de AWS.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Durante el proceso, aplicamos de manera efectiva las mejores prácticas de arquitectura cloud native y utilizamos servicios clave de AWS, como Lambda, y RDS, API Gateway, Amazon Aurora, Amazon Cognito, entre otros para la simulación de una solución altamente disponible y resistente a fallos. Esta arquitectura nos ha permitido mejorar significativamente la agilidad en el desarrollo y despliegue de aplicaciones, así como optimizar los costos asociados con la infraestructura en la nube.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La gestión eficiente de recursos y la implementación de estrategias de seguridad robustas fueron elementos fundamentales en nuestro enfoque, asegurando la confidencialidad e integridad de los datos almacenados en la nube. Además, la implementación de prácticas de DevOps y CI/CD con AWS CloudFormation contribuyó a un ciclo de vida de desarrollo más rápido y una entrega continua más fluida.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descr="Google Shape;193;p30" id="138" name="Google Shape;138;p3"/>
          <p:cNvSpPr/>
          <p:nvPr/>
        </p:nvSpPr>
        <p:spPr>
          <a:xfrm>
            <a:off x="3116458" y="4456166"/>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39" name="Google Shape;139;p3"/>
          <p:cNvSpPr/>
          <p:nvPr/>
        </p:nvSpPr>
        <p:spPr>
          <a:xfrm>
            <a:off x="3116458" y="562621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40" name="Google Shape;140;p3"/>
          <p:cNvSpPr/>
          <p:nvPr/>
        </p:nvSpPr>
        <p:spPr>
          <a:xfrm>
            <a:off x="3116458" y="327348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141" name="Google Shape;141;p3"/>
          <p:cNvSpPr/>
          <p:nvPr/>
        </p:nvSpPr>
        <p:spPr>
          <a:xfrm>
            <a:off x="3116458" y="2084392"/>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142" name="Google Shape;142;p3"/>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143" name="Google Shape;143;p3"/>
          <p:cNvCxnSpPr>
            <a:stCxn id="144" idx="1"/>
          </p:cNvCxnSpPr>
          <p:nvPr/>
        </p:nvCxnSpPr>
        <p:spPr>
          <a:xfrm rot="10800000">
            <a:off x="2334958" y="1415731"/>
            <a:ext cx="781500" cy="18900"/>
          </a:xfrm>
          <a:prstGeom prst="straightConnector1">
            <a:avLst/>
          </a:prstGeom>
          <a:noFill/>
          <a:ln cap="flat" cmpd="sng" w="28575">
            <a:solidFill>
              <a:srgbClr val="00C3C3"/>
            </a:solidFill>
            <a:prstDash val="solid"/>
            <a:round/>
            <a:headEnd len="sm" w="sm" type="none"/>
            <a:tailEnd len="sm" w="sm" type="none"/>
          </a:ln>
        </p:spPr>
      </p:cxnSp>
      <p:sp>
        <p:nvSpPr>
          <p:cNvPr descr="Google Shape;193;p30" id="144" name="Google Shape;144;p3"/>
          <p:cNvSpPr/>
          <p:nvPr/>
        </p:nvSpPr>
        <p:spPr>
          <a:xfrm>
            <a:off x="3116458" y="918673"/>
            <a:ext cx="7253092" cy="1031915"/>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54;p32" id="145" name="Google Shape;145;p3"/>
          <p:cNvSpPr/>
          <p:nvPr/>
        </p:nvSpPr>
        <p:spPr>
          <a:xfrm>
            <a:off x="3610205" y="1130816"/>
            <a:ext cx="704619" cy="627136"/>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46" name="Google Shape;146;p3"/>
          <p:cNvSpPr txBox="1"/>
          <p:nvPr/>
        </p:nvSpPr>
        <p:spPr>
          <a:xfrm>
            <a:off x="3723913" y="1109802"/>
            <a:ext cx="686162" cy="677129"/>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1" i="0" lang="es-ES" sz="3200" u="none" cap="none" strike="noStrike">
                <a:solidFill>
                  <a:srgbClr val="FFFFFF"/>
                </a:solidFill>
                <a:latin typeface="Oswald Medium"/>
                <a:ea typeface="Oswald Medium"/>
                <a:cs typeface="Oswald Medium"/>
                <a:sym typeface="Oswald Medium"/>
              </a:rPr>
              <a:t>1.</a:t>
            </a:r>
            <a:endParaRPr b="1" i="0" sz="2400" u="none" cap="none" strike="noStrike">
              <a:solidFill>
                <a:schemeClr val="dk1"/>
              </a:solidFill>
              <a:latin typeface="Calibri"/>
              <a:ea typeface="Calibri"/>
              <a:cs typeface="Calibri"/>
              <a:sym typeface="Calibri"/>
            </a:endParaRPr>
          </a:p>
        </p:txBody>
      </p:sp>
      <p:sp>
        <p:nvSpPr>
          <p:cNvPr id="147" name="Google Shape;147;p3"/>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198;p30" id="148" name="Google Shape;148;p3"/>
          <p:cNvSpPr txBox="1"/>
          <p:nvPr/>
        </p:nvSpPr>
        <p:spPr>
          <a:xfrm>
            <a:off x="4971133" y="2335667"/>
            <a:ext cx="43419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23444B"/>
                </a:solidFill>
                <a:latin typeface="Montserrat SemiBold"/>
                <a:ea typeface="Montserrat SemiBold"/>
                <a:cs typeface="Montserrat SemiBold"/>
                <a:sym typeface="Montserrat SemiBold"/>
              </a:rPr>
              <a:t>PREMISAS</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descr="Google Shape;198;p30" id="149" name="Google Shape;149;p3"/>
          <p:cNvSpPr txBox="1"/>
          <p:nvPr/>
        </p:nvSpPr>
        <p:spPr>
          <a:xfrm>
            <a:off x="4969533" y="3538167"/>
            <a:ext cx="44127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DESARROLLO</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descr="Google Shape;198;p30" id="150" name="Google Shape;150;p3"/>
          <p:cNvSpPr txBox="1"/>
          <p:nvPr/>
        </p:nvSpPr>
        <p:spPr>
          <a:xfrm>
            <a:off x="4971133" y="4683917"/>
            <a:ext cx="41862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PRUEBAS Y RESULTADOS</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descr="Google Shape;254;p32" id="151" name="Google Shape;151;p3"/>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52" name="Google Shape;152;p3"/>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153" name="Google Shape;153;p3"/>
          <p:cNvSpPr/>
          <p:nvPr/>
        </p:nvSpPr>
        <p:spPr>
          <a:xfrm>
            <a:off x="3610206" y="350122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54" name="Google Shape;154;p3"/>
          <p:cNvSpPr txBox="1"/>
          <p:nvPr/>
        </p:nvSpPr>
        <p:spPr>
          <a:xfrm>
            <a:off x="3723913" y="3508281"/>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800" u="none" cap="none" strike="noStrike">
              <a:solidFill>
                <a:schemeClr val="dk1"/>
              </a:solidFill>
              <a:latin typeface="Calibri"/>
              <a:ea typeface="Calibri"/>
              <a:cs typeface="Calibri"/>
              <a:sym typeface="Calibri"/>
            </a:endParaRPr>
          </a:p>
        </p:txBody>
      </p:sp>
      <p:sp>
        <p:nvSpPr>
          <p:cNvPr descr="Google Shape;254;p32" id="155" name="Google Shape;155;p3"/>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56" name="Google Shape;156;p3"/>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157" name="Google Shape;157;p3"/>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158" name="Google Shape;158;p3"/>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159" name="Google Shape;159;p3"/>
          <p:cNvSpPr txBox="1"/>
          <p:nvPr/>
        </p:nvSpPr>
        <p:spPr>
          <a:xfrm>
            <a:off x="4971133" y="5800767"/>
            <a:ext cx="5164050" cy="1057233"/>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CONCLUSIONES Y FUTURO TRABAJO</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60" name="Google Shape;160;p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161" name="Google Shape;161;p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198;p30" id="162" name="Google Shape;162;p3"/>
          <p:cNvSpPr txBox="1"/>
          <p:nvPr/>
        </p:nvSpPr>
        <p:spPr>
          <a:xfrm>
            <a:off x="4969544" y="1045462"/>
            <a:ext cx="3393405" cy="7802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800" u="none" cap="none" strike="noStrike">
                <a:solidFill>
                  <a:srgbClr val="23444B"/>
                </a:solidFill>
                <a:latin typeface="Montserrat SemiBold"/>
                <a:ea typeface="Montserrat SemiBold"/>
                <a:cs typeface="Montserrat SemiBold"/>
                <a:sym typeface="Montserrat SemiBold"/>
              </a:rPr>
              <a:t>INTRODUCCIÓN</a:t>
            </a:r>
            <a:endParaRPr b="0" i="0" sz="28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163" name="Google Shape;163;p3"/>
          <p:cNvCxnSpPr>
            <a:endCxn id="164"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cxnSp>
        <p:nvCxnSpPr>
          <p:cNvPr descr="Google Shape;220;p30" id="165" name="Google Shape;165;p3"/>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id="166" name="Google Shape;166;p3"/>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67" name="Google Shape;167;p3"/>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id="168" name="Google Shape;168;p3"/>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69" name="Google Shape;169;p3"/>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id="164" name="Google Shape;164;p3"/>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170" name="Google Shape;170;p3"/>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171" name="Google Shape;171;p3"/>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2" name="Google Shape;172;p3"/>
          <p:cNvSpPr/>
          <p:nvPr/>
        </p:nvSpPr>
        <p:spPr>
          <a:xfrm>
            <a:off x="2015682" y="1111307"/>
            <a:ext cx="638378" cy="646645"/>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9"/>
          <p:cNvSpPr txBox="1"/>
          <p:nvPr/>
        </p:nvSpPr>
        <p:spPr>
          <a:xfrm>
            <a:off x="2024107" y="783781"/>
            <a:ext cx="10299027"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CONCLUSIONES Y FUTURO TRABAJO</a:t>
            </a:r>
            <a:endParaRPr b="0" i="0" sz="1400" u="none" cap="none" strike="noStrike">
              <a:solidFill>
                <a:srgbClr val="000000"/>
              </a:solidFill>
              <a:latin typeface="Arial"/>
              <a:ea typeface="Arial"/>
              <a:cs typeface="Arial"/>
              <a:sym typeface="Arial"/>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684" name="Google Shape;684;p49"/>
          <p:cNvCxnSpPr>
            <a:stCxn id="685"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685" name="Google Shape;685;p49"/>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86" name="Google Shape;686;p49"/>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687" name="Google Shape;687;p4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688" name="Google Shape;688;p49"/>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689" name="Google Shape;689;p49"/>
          <p:cNvSpPr/>
          <p:nvPr/>
        </p:nvSpPr>
        <p:spPr>
          <a:xfrm>
            <a:off x="921023" y="1672981"/>
            <a:ext cx="10882040" cy="37856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A lo largo del proyecto, hemos fortalecido nuestras habilidades técnicas, mejorado la colaboración en equipo y ganado una comprensión profunda de los servicios y herramientas fundamentales de AWS. En última instancia, esta experiencia nos mostró un poco de que tan preparados debemos estar para enfrentar los desafíos futuros en el ámbito de la computación en la nube.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Como recomendación para futuros proyectos, enfatizamos la importancia de la planificación detallada, la monitorización constante de costos y el compromiso continuo con las mejores prácticas de seguridad. Aprendimos valiosas lecciones a lo largo del camino, y estas lecciones sin duda serán aplicadas en proyectos futuros.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Montserrat"/>
                <a:ea typeface="Montserrat"/>
                <a:cs typeface="Montserrat"/>
                <a:sym typeface="Montserrat"/>
              </a:rPr>
              <a:t>En resumen, el proyecto de arquitectura Cloud Native en AWS ha sido un paso significativo en nuestra formación en Cloud Computing, proporcionándonos conocimientos prácticos, habilidades técnicas y una perspectiva sólida sobre la implementación efectiva de soluciones en la nube."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0"/>
          <p:cNvSpPr txBox="1"/>
          <p:nvPr/>
        </p:nvSpPr>
        <p:spPr>
          <a:xfrm>
            <a:off x="2024107" y="783781"/>
            <a:ext cx="10299027"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CONCLUSIONES Y FUTURO TRABAJO</a:t>
            </a:r>
            <a:r>
              <a:rPr b="0" i="0" lang="es-ES" sz="2400" u="none" cap="none" strike="noStrike">
                <a:solidFill>
                  <a:srgbClr val="C6C6C6"/>
                </a:solidFill>
                <a:latin typeface="Oswald Light"/>
                <a:ea typeface="Oswald Light"/>
                <a:cs typeface="Oswald Light"/>
                <a:sym typeface="Oswald Light"/>
              </a:rPr>
              <a:t>_ Bibliografía</a:t>
            </a:r>
            <a:endParaRPr b="0" i="0" sz="2400" u="none" cap="none" strike="noStrike">
              <a:solidFill>
                <a:srgbClr val="C6C6C6"/>
              </a:solidFill>
              <a:latin typeface="Oswald Light"/>
              <a:ea typeface="Oswald Light"/>
              <a:cs typeface="Oswald Light"/>
              <a:sym typeface="Oswald Light"/>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a:p>
            <a:pPr indent="1270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33D9BE"/>
              </a:solidFill>
              <a:latin typeface="Oswald Medium"/>
              <a:ea typeface="Oswald Medium"/>
              <a:cs typeface="Oswald Medium"/>
              <a:sym typeface="Oswald Medium"/>
            </a:endParaRPr>
          </a:p>
        </p:txBody>
      </p:sp>
      <p:cxnSp>
        <p:nvCxnSpPr>
          <p:cNvPr id="695" name="Google Shape;695;p50"/>
          <p:cNvCxnSpPr>
            <a:stCxn id="696"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696" name="Google Shape;696;p50"/>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97" name="Google Shape;697;p50"/>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698" name="Google Shape;698;p5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699" name="Google Shape;699;p5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700" name="Google Shape;700;p50"/>
          <p:cNvSpPr/>
          <p:nvPr/>
        </p:nvSpPr>
        <p:spPr>
          <a:xfrm>
            <a:off x="965407" y="1331787"/>
            <a:ext cx="10882040" cy="62478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5">
                  <a:extLst>
                    <a:ext uri="{A12FA001-AC4F-418D-AE19-62706E023703}">
                      <ahyp:hlinkClr val="tx"/>
                    </a:ext>
                  </a:extLst>
                </a:hlinkClick>
              </a:rPr>
              <a:t>https://docs.aws.amazon.com/es_es/AWSCloudFormation/latest/UserGuide/Welcome.html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6">
                  <a:extLst>
                    <a:ext uri="{A12FA001-AC4F-418D-AE19-62706E023703}">
                      <ahyp:hlinkClr val="tx"/>
                    </a:ext>
                  </a:extLst>
                </a:hlinkClick>
              </a:rPr>
              <a:t>https://docs.aws.amazon.com/wellarchitected/latest/framework/welcome.html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7">
                  <a:extLst>
                    <a:ext uri="{A12FA001-AC4F-418D-AE19-62706E023703}">
                      <ahyp:hlinkClr val="tx"/>
                    </a:ext>
                  </a:extLst>
                </a:hlinkClick>
              </a:rPr>
              <a:t>https://docs.aws.amazon.com/es_es/lambda/latest/dg/lambda-invocation.html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8">
                  <a:extLst>
                    <a:ext uri="{A12FA001-AC4F-418D-AE19-62706E023703}">
                      <ahyp:hlinkClr val="tx"/>
                    </a:ext>
                  </a:extLst>
                </a:hlinkClick>
              </a:rPr>
              <a:t>https://docs.aws.amazon.com/es_es/AmazonCloudWatch/latest/monitoring/WhatIsCloudWatch.html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9">
                  <a:extLst>
                    <a:ext uri="{A12FA001-AC4F-418D-AE19-62706E023703}">
                      <ahyp:hlinkClr val="tx"/>
                    </a:ext>
                  </a:extLst>
                </a:hlinkClick>
              </a:rPr>
              <a:t>https://docs.aws.amazon.com/es_es/IAM/latest/UserGuide/introduction.html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0">
                  <a:extLst>
                    <a:ext uri="{A12FA001-AC4F-418D-AE19-62706E023703}">
                      <ahyp:hlinkClr val="tx"/>
                    </a:ext>
                  </a:extLst>
                </a:hlinkClick>
              </a:rPr>
              <a:t>https://docs.aws.amazon.com/es_es/apigateway/latest/developerguide/welcome.html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1">
                  <a:extLst>
                    <a:ext uri="{A12FA001-AC4F-418D-AE19-62706E023703}">
                      <ahyp:hlinkClr val="tx"/>
                    </a:ext>
                  </a:extLst>
                </a:hlinkClick>
              </a:rPr>
              <a:t>https://docs.aws.amazon.com/es_es/cognito/latest/developerguide/what-is-amazon-cognito.html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2">
                  <a:extLst>
                    <a:ext uri="{A12FA001-AC4F-418D-AE19-62706E023703}">
                      <ahyp:hlinkClr val="tx"/>
                    </a:ext>
                  </a:extLst>
                </a:hlinkClick>
              </a:rPr>
              <a:t>https://rogerdudler.github.io/git-guide/index.es.html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3">
                  <a:extLst>
                    <a:ext uri="{A12FA001-AC4F-418D-AE19-62706E023703}">
                      <ahyp:hlinkClr val="tx"/>
                    </a:ext>
                  </a:extLst>
                </a:hlinkClick>
              </a:rPr>
              <a:t>https://docs.aws.amazon.com/es_es/sns/latest/dg/welcome.html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4">
                  <a:extLst>
                    <a:ext uri="{A12FA001-AC4F-418D-AE19-62706E023703}">
                      <ahyp:hlinkClr val="tx"/>
                    </a:ext>
                  </a:extLst>
                </a:hlinkClick>
              </a:rPr>
              <a:t>https://docs.aws.amazon.com/es_es/AmazonRDS/latest/UserGuide/Welcome.html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rPr b="0" i="0" lang="es-ES" sz="1600" u="sng" cap="none" strike="noStrike">
                <a:solidFill>
                  <a:srgbClr val="333333"/>
                </a:solidFill>
                <a:latin typeface="Montserrat"/>
                <a:ea typeface="Montserrat"/>
                <a:cs typeface="Montserrat"/>
                <a:sym typeface="Montserrat"/>
                <a:hlinkClick r:id="rId15">
                  <a:extLst>
                    <a:ext uri="{A12FA001-AC4F-418D-AE19-62706E023703}">
                      <ahyp:hlinkClr val="tx"/>
                    </a:ext>
                  </a:extLst>
                </a:hlinkClick>
              </a:rPr>
              <a:t>https://docs.aws.amazon.com/es_es/vpc/latest/userguide/VPC_Internet_Gateway.html</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3333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048"/>
              </a:solidFill>
              <a:latin typeface="Oswald Medium"/>
              <a:ea typeface="Oswald Medium"/>
              <a:cs typeface="Oswald Medium"/>
              <a:sym typeface="Oswald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51"/>
          <p:cNvPicPr preferRelativeResize="0"/>
          <p:nvPr/>
        </p:nvPicPr>
        <p:blipFill rotWithShape="1">
          <a:blip r:embed="rId3">
            <a:alphaModFix/>
          </a:blip>
          <a:srcRect b="7475" l="0" r="0" t="7467"/>
          <a:stretch/>
        </p:blipFill>
        <p:spPr>
          <a:xfrm>
            <a:off x="0" y="0"/>
            <a:ext cx="12190800" cy="6913526"/>
          </a:xfrm>
          <a:prstGeom prst="rect">
            <a:avLst/>
          </a:prstGeom>
          <a:noFill/>
          <a:ln cap="flat" cmpd="sng" w="9525">
            <a:solidFill>
              <a:schemeClr val="dk2"/>
            </a:solidFill>
            <a:prstDash val="solid"/>
            <a:round/>
            <a:headEnd len="sm" w="sm" type="none"/>
            <a:tailEnd len="sm" w="sm" type="none"/>
          </a:ln>
        </p:spPr>
      </p:pic>
      <p:sp>
        <p:nvSpPr>
          <p:cNvPr id="706" name="Google Shape;706;p51"/>
          <p:cNvSpPr txBox="1"/>
          <p:nvPr/>
        </p:nvSpPr>
        <p:spPr>
          <a:xfrm>
            <a:off x="3584875" y="2332575"/>
            <a:ext cx="5909400" cy="1262100"/>
          </a:xfrm>
          <a:prstGeom prst="rect">
            <a:avLst/>
          </a:prstGeom>
          <a:noFill/>
          <a:ln>
            <a:noFill/>
          </a:ln>
        </p:spPr>
        <p:txBody>
          <a:bodyPr anchorCtr="0" anchor="t" bIns="91450" lIns="91450" spcFirstLastPara="1" rIns="91450" wrap="square" tIns="91450">
            <a:spAutoFit/>
          </a:bodyPr>
          <a:lstStyle/>
          <a:p>
            <a:pPr indent="0" lvl="0" marL="0" marR="12700" rtl="0" algn="l">
              <a:lnSpc>
                <a:spcPct val="100000"/>
              </a:lnSpc>
              <a:spcBef>
                <a:spcPts val="0"/>
              </a:spcBef>
              <a:spcAft>
                <a:spcPts val="0"/>
              </a:spcAft>
              <a:buClr>
                <a:srgbClr val="33D9BE"/>
              </a:buClr>
              <a:buSzPts val="3500"/>
              <a:buFont typeface="Montserrat"/>
              <a:buNone/>
            </a:pPr>
            <a:r>
              <a:rPr b="0" i="0" lang="es-ES" sz="3500" u="none" cap="none" strike="noStrike">
                <a:solidFill>
                  <a:srgbClr val="33D9BE"/>
                </a:solidFill>
                <a:latin typeface="Montserrat"/>
                <a:ea typeface="Montserrat"/>
                <a:cs typeface="Montserrat"/>
                <a:sym typeface="Montserrat"/>
              </a:rPr>
              <a:t>MUCHAS GRACIAS POR SU ATENCIÓN </a:t>
            </a:r>
            <a:endParaRPr b="0" i="0" sz="700" u="none" cap="none" strike="noStrike">
              <a:solidFill>
                <a:srgbClr val="33D9BE"/>
              </a:solidFill>
              <a:latin typeface="Calibri"/>
              <a:ea typeface="Calibri"/>
              <a:cs typeface="Calibri"/>
              <a:sym typeface="Calibri"/>
            </a:endParaRPr>
          </a:p>
        </p:txBody>
      </p:sp>
      <p:sp>
        <p:nvSpPr>
          <p:cNvPr id="707" name="Google Shape;707;p51"/>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333333"/>
              </a:buClr>
              <a:buSzPts val="1300"/>
              <a:buFont typeface="Courier New"/>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708" name="Google Shape;708;p51"/>
          <p:cNvPicPr preferRelativeResize="0"/>
          <p:nvPr/>
        </p:nvPicPr>
        <p:blipFill rotWithShape="1">
          <a:blip r:embed="rId4">
            <a:alphaModFix/>
          </a:blip>
          <a:srcRect b="0" l="0" r="0" t="0"/>
          <a:stretch/>
        </p:blipFill>
        <p:spPr>
          <a:xfrm>
            <a:off x="1874640" y="1957675"/>
            <a:ext cx="611330" cy="611329"/>
          </a:xfrm>
          <a:prstGeom prst="rect">
            <a:avLst/>
          </a:prstGeom>
          <a:noFill/>
          <a:ln>
            <a:noFill/>
          </a:ln>
        </p:spPr>
      </p:pic>
      <p:pic>
        <p:nvPicPr>
          <p:cNvPr id="709" name="Google Shape;709;p51"/>
          <p:cNvPicPr preferRelativeResize="0"/>
          <p:nvPr/>
        </p:nvPicPr>
        <p:blipFill rotWithShape="1">
          <a:blip r:embed="rId5">
            <a:alphaModFix/>
          </a:blip>
          <a:srcRect b="0" l="0" r="0" t="0"/>
          <a:stretch/>
        </p:blipFill>
        <p:spPr>
          <a:xfrm>
            <a:off x="9444454" y="3896992"/>
            <a:ext cx="611330" cy="611329"/>
          </a:xfrm>
          <a:prstGeom prst="rect">
            <a:avLst/>
          </a:prstGeom>
          <a:noFill/>
          <a:ln>
            <a:noFill/>
          </a:ln>
        </p:spPr>
      </p:pic>
      <p:pic>
        <p:nvPicPr>
          <p:cNvPr id="710" name="Google Shape;710;p51"/>
          <p:cNvPicPr preferRelativeResize="0"/>
          <p:nvPr/>
        </p:nvPicPr>
        <p:blipFill rotWithShape="1">
          <a:blip r:embed="rId6">
            <a:alphaModFix/>
          </a:blip>
          <a:srcRect b="0" l="0" r="0" t="0"/>
          <a:stretch/>
        </p:blipFill>
        <p:spPr>
          <a:xfrm rot="5400000">
            <a:off x="11011751" y="438910"/>
            <a:ext cx="923784" cy="627813"/>
          </a:xfrm>
          <a:prstGeom prst="rect">
            <a:avLst/>
          </a:prstGeom>
          <a:noFill/>
          <a:ln>
            <a:noFill/>
          </a:ln>
        </p:spPr>
      </p:pic>
      <p:pic>
        <p:nvPicPr>
          <p:cNvPr id="711" name="Google Shape;711;p51"/>
          <p:cNvPicPr preferRelativeResize="0"/>
          <p:nvPr/>
        </p:nvPicPr>
        <p:blipFill rotWithShape="1">
          <a:blip r:embed="rId6">
            <a:alphaModFix/>
          </a:blip>
          <a:srcRect b="0" l="0" r="0" t="0"/>
          <a:stretch/>
        </p:blipFill>
        <p:spPr>
          <a:xfrm rot="5400000">
            <a:off x="568214" y="4085897"/>
            <a:ext cx="923784" cy="627813"/>
          </a:xfrm>
          <a:prstGeom prst="rect">
            <a:avLst/>
          </a:prstGeom>
          <a:noFill/>
          <a:ln>
            <a:noFill/>
          </a:ln>
        </p:spPr>
      </p:pic>
      <p:pic>
        <p:nvPicPr>
          <p:cNvPr id="712" name="Google Shape;712;p51"/>
          <p:cNvPicPr preferRelativeResize="0"/>
          <p:nvPr/>
        </p:nvPicPr>
        <p:blipFill rotWithShape="1">
          <a:blip r:embed="rId7">
            <a:alphaModFix/>
          </a:blip>
          <a:srcRect b="0" l="0" r="0" t="0"/>
          <a:stretch/>
        </p:blipFill>
        <p:spPr>
          <a:xfrm>
            <a:off x="2643996" y="5921925"/>
            <a:ext cx="264174" cy="270598"/>
          </a:xfrm>
          <a:prstGeom prst="rect">
            <a:avLst/>
          </a:prstGeom>
          <a:noFill/>
          <a:ln>
            <a:noFill/>
          </a:ln>
        </p:spPr>
      </p:pic>
      <p:pic>
        <p:nvPicPr>
          <p:cNvPr id="713" name="Google Shape;713;p51"/>
          <p:cNvPicPr preferRelativeResize="0"/>
          <p:nvPr/>
        </p:nvPicPr>
        <p:blipFill rotWithShape="1">
          <a:blip r:embed="rId7">
            <a:alphaModFix/>
          </a:blip>
          <a:srcRect b="0" l="0" r="0" t="0"/>
          <a:stretch/>
        </p:blipFill>
        <p:spPr>
          <a:xfrm>
            <a:off x="7724646" y="1271475"/>
            <a:ext cx="264174" cy="270598"/>
          </a:xfrm>
          <a:prstGeom prst="rect">
            <a:avLst/>
          </a:prstGeom>
          <a:noFill/>
          <a:ln>
            <a:noFill/>
          </a:ln>
        </p:spPr>
      </p:pic>
      <p:pic>
        <p:nvPicPr>
          <p:cNvPr id="714" name="Google Shape;714;p51"/>
          <p:cNvPicPr preferRelativeResize="0"/>
          <p:nvPr/>
        </p:nvPicPr>
        <p:blipFill rotWithShape="1">
          <a:blip r:embed="rId7">
            <a:alphaModFix/>
          </a:blip>
          <a:srcRect b="0" l="0" r="0" t="0"/>
          <a:stretch/>
        </p:blipFill>
        <p:spPr>
          <a:xfrm>
            <a:off x="5070621" y="4923938"/>
            <a:ext cx="264174" cy="270598"/>
          </a:xfrm>
          <a:prstGeom prst="rect">
            <a:avLst/>
          </a:prstGeom>
          <a:noFill/>
          <a:ln>
            <a:noFill/>
          </a:ln>
        </p:spPr>
      </p:pic>
      <p:pic>
        <p:nvPicPr>
          <p:cNvPr id="715" name="Google Shape;715;p51"/>
          <p:cNvPicPr preferRelativeResize="0"/>
          <p:nvPr/>
        </p:nvPicPr>
        <p:blipFill rotWithShape="1">
          <a:blip r:embed="rId8">
            <a:alphaModFix/>
          </a:blip>
          <a:srcRect b="0" l="0" r="0" t="0"/>
          <a:stretch/>
        </p:blipFill>
        <p:spPr>
          <a:xfrm rot="-5400000">
            <a:off x="10316620" y="5644294"/>
            <a:ext cx="162609" cy="1259176"/>
          </a:xfrm>
          <a:prstGeom prst="rect">
            <a:avLst/>
          </a:prstGeom>
          <a:noFill/>
          <a:ln>
            <a:noFill/>
          </a:ln>
        </p:spPr>
      </p:pic>
      <p:pic>
        <p:nvPicPr>
          <p:cNvPr id="716" name="Google Shape;716;p51"/>
          <p:cNvPicPr preferRelativeResize="0"/>
          <p:nvPr/>
        </p:nvPicPr>
        <p:blipFill rotWithShape="1">
          <a:blip r:embed="rId9">
            <a:alphaModFix/>
          </a:blip>
          <a:srcRect b="0" l="0" r="0" t="0"/>
          <a:stretch/>
        </p:blipFill>
        <p:spPr>
          <a:xfrm>
            <a:off x="11475883" y="2663001"/>
            <a:ext cx="749376" cy="765925"/>
          </a:xfrm>
          <a:prstGeom prst="rect">
            <a:avLst/>
          </a:prstGeom>
          <a:noFill/>
          <a:ln>
            <a:noFill/>
          </a:ln>
        </p:spPr>
      </p:pic>
      <p:pic>
        <p:nvPicPr>
          <p:cNvPr id="717" name="Google Shape;717;p51"/>
          <p:cNvPicPr preferRelativeResize="0"/>
          <p:nvPr/>
        </p:nvPicPr>
        <p:blipFill rotWithShape="1">
          <a:blip r:embed="rId9">
            <a:alphaModFix/>
          </a:blip>
          <a:srcRect b="0" l="0" r="0" t="0"/>
          <a:stretch/>
        </p:blipFill>
        <p:spPr>
          <a:xfrm>
            <a:off x="8272725" y="2270137"/>
            <a:ext cx="342891" cy="350466"/>
          </a:xfrm>
          <a:prstGeom prst="rect">
            <a:avLst/>
          </a:prstGeom>
          <a:noFill/>
          <a:ln>
            <a:noFill/>
          </a:ln>
        </p:spPr>
      </p:pic>
      <p:pic>
        <p:nvPicPr>
          <p:cNvPr id="718" name="Google Shape;718;p51"/>
          <p:cNvPicPr preferRelativeResize="0"/>
          <p:nvPr/>
        </p:nvPicPr>
        <p:blipFill rotWithShape="1">
          <a:blip r:embed="rId9">
            <a:alphaModFix/>
          </a:blip>
          <a:srcRect b="0" l="0" r="0" t="0"/>
          <a:stretch/>
        </p:blipFill>
        <p:spPr>
          <a:xfrm>
            <a:off x="6776300" y="4591750"/>
            <a:ext cx="264174" cy="270010"/>
          </a:xfrm>
          <a:prstGeom prst="rect">
            <a:avLst/>
          </a:prstGeom>
          <a:noFill/>
          <a:ln>
            <a:noFill/>
          </a:ln>
        </p:spPr>
      </p:pic>
      <p:pic>
        <p:nvPicPr>
          <p:cNvPr id="719" name="Google Shape;719;p51"/>
          <p:cNvPicPr preferRelativeResize="0"/>
          <p:nvPr/>
        </p:nvPicPr>
        <p:blipFill rotWithShape="1">
          <a:blip r:embed="rId9">
            <a:alphaModFix/>
          </a:blip>
          <a:srcRect b="0" l="0" r="0" t="0"/>
          <a:stretch/>
        </p:blipFill>
        <p:spPr>
          <a:xfrm>
            <a:off x="-247150" y="659330"/>
            <a:ext cx="903820" cy="923784"/>
          </a:xfrm>
          <a:prstGeom prst="rect">
            <a:avLst/>
          </a:prstGeom>
          <a:noFill/>
          <a:ln>
            <a:noFill/>
          </a:ln>
        </p:spPr>
      </p:pic>
      <p:sp>
        <p:nvSpPr>
          <p:cNvPr id="720" name="Google Shape;720;p51"/>
          <p:cNvSpPr txBox="1"/>
          <p:nvPr/>
        </p:nvSpPr>
        <p:spPr>
          <a:xfrm>
            <a:off x="2190825" y="5613725"/>
            <a:ext cx="7810200" cy="1053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1700"/>
              <a:buFont typeface="Montserrat"/>
              <a:buNone/>
            </a:pPr>
            <a:r>
              <a:t/>
            </a:r>
            <a:endParaRPr b="1" i="0" sz="1700" u="none" cap="none" strike="noStrike">
              <a:solidFill>
                <a:schemeClr val="lt1"/>
              </a:solidFill>
              <a:latin typeface="Montserrat"/>
              <a:ea typeface="Montserrat"/>
              <a:cs typeface="Montserrat"/>
              <a:sym typeface="Montserrat"/>
            </a:endParaRPr>
          </a:p>
        </p:txBody>
      </p:sp>
      <p:pic>
        <p:nvPicPr>
          <p:cNvPr id="721" name="Google Shape;721;p51"/>
          <p:cNvPicPr preferRelativeResize="0"/>
          <p:nvPr/>
        </p:nvPicPr>
        <p:blipFill rotWithShape="1">
          <a:blip r:embed="rId4">
            <a:alphaModFix amt="50000"/>
          </a:blip>
          <a:srcRect b="0" l="0" r="0" t="0"/>
          <a:stretch/>
        </p:blipFill>
        <p:spPr>
          <a:xfrm>
            <a:off x="3874540" y="5794350"/>
            <a:ext cx="349166" cy="349166"/>
          </a:xfrm>
          <a:prstGeom prst="rect">
            <a:avLst/>
          </a:prstGeom>
          <a:noFill/>
          <a:ln>
            <a:noFill/>
          </a:ln>
        </p:spPr>
      </p:pic>
      <p:pic>
        <p:nvPicPr>
          <p:cNvPr id="722" name="Google Shape;722;p51"/>
          <p:cNvPicPr preferRelativeResize="0"/>
          <p:nvPr/>
        </p:nvPicPr>
        <p:blipFill rotWithShape="1">
          <a:blip r:embed="rId4">
            <a:alphaModFix amt="50000"/>
          </a:blip>
          <a:srcRect b="0" l="0" r="0" t="0"/>
          <a:stretch/>
        </p:blipFill>
        <p:spPr>
          <a:xfrm rot="10800000">
            <a:off x="7923567" y="6192584"/>
            <a:ext cx="349166" cy="349166"/>
          </a:xfrm>
          <a:prstGeom prst="rect">
            <a:avLst/>
          </a:prstGeom>
          <a:noFill/>
          <a:ln>
            <a:noFill/>
          </a:ln>
        </p:spPr>
      </p:pic>
      <p:pic>
        <p:nvPicPr>
          <p:cNvPr id="723" name="Google Shape;723;p51"/>
          <p:cNvPicPr preferRelativeResize="0"/>
          <p:nvPr/>
        </p:nvPicPr>
        <p:blipFill rotWithShape="1">
          <a:blip r:embed="rId10">
            <a:alphaModFix/>
          </a:blip>
          <a:srcRect b="23786" l="8178" r="9696" t="21323"/>
          <a:stretch/>
        </p:blipFill>
        <p:spPr>
          <a:xfrm>
            <a:off x="4677018" y="1146769"/>
            <a:ext cx="2333169" cy="52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
          <p:cNvSpPr/>
          <p:nvPr/>
        </p:nvSpPr>
        <p:spPr>
          <a:xfrm>
            <a:off x="1740788" y="2771405"/>
            <a:ext cx="3134588" cy="2506425"/>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ctr">
              <a:lnSpc>
                <a:spcPct val="115000"/>
              </a:lnSpc>
              <a:spcBef>
                <a:spcPts val="0"/>
              </a:spcBef>
              <a:spcAft>
                <a:spcPts val="0"/>
              </a:spcAft>
              <a:buClr>
                <a:srgbClr val="000000"/>
              </a:buClr>
              <a:buSzPts val="1800"/>
              <a:buFont typeface="Arial"/>
              <a:buNone/>
            </a:pPr>
            <a:r>
              <a:rPr b="0" i="0" lang="es-ES" sz="1800" u="none" cap="none" strike="noStrike">
                <a:solidFill>
                  <a:srgbClr val="FFFFFF"/>
                </a:solidFill>
                <a:latin typeface="Montserrat"/>
                <a:ea typeface="Montserrat"/>
                <a:cs typeface="Montserrat"/>
                <a:sym typeface="Montserrat"/>
              </a:rPr>
              <a:t>&lt;MOTIVACIÓN&gt;</a:t>
            </a:r>
            <a:endParaRPr b="0" i="0" sz="1800" u="none" cap="none" strike="noStrike">
              <a:solidFill>
                <a:srgbClr val="FFFFFF"/>
              </a:solidFill>
              <a:latin typeface="Montserrat"/>
              <a:ea typeface="Montserrat"/>
              <a:cs typeface="Montserrat"/>
              <a:sym typeface="Montserrat"/>
            </a:endParaRPr>
          </a:p>
        </p:txBody>
      </p:sp>
      <p:sp>
        <p:nvSpPr>
          <p:cNvPr id="178" name="Google Shape;178;p4"/>
          <p:cNvSpPr/>
          <p:nvPr/>
        </p:nvSpPr>
        <p:spPr>
          <a:xfrm>
            <a:off x="8354181" y="2763792"/>
            <a:ext cx="3134588" cy="2506425"/>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79" name="Google Shape;179;p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180" name="Google Shape;180;p4"/>
          <p:cNvSpPr/>
          <p:nvPr/>
        </p:nvSpPr>
        <p:spPr>
          <a:xfrm>
            <a:off x="1897725" y="2378405"/>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ctr">
              <a:lnSpc>
                <a:spcPct val="115000"/>
              </a:lnSpc>
              <a:spcBef>
                <a:spcPts val="0"/>
              </a:spcBef>
              <a:spcAft>
                <a:spcPts val="0"/>
              </a:spcAft>
              <a:buClr>
                <a:srgbClr val="000000"/>
              </a:buClr>
              <a:buSzPts val="1800"/>
              <a:buFont typeface="Arial"/>
              <a:buNone/>
            </a:pPr>
            <a:r>
              <a:rPr b="0" i="0" lang="es-ES" sz="1800" u="none" cap="none" strike="noStrike">
                <a:solidFill>
                  <a:srgbClr val="FFFFFF"/>
                </a:solidFill>
                <a:latin typeface="Montserrat"/>
                <a:ea typeface="Montserrat"/>
                <a:cs typeface="Montserrat"/>
                <a:sym typeface="Montserrat"/>
              </a:rPr>
              <a:t>MOTIVACIÓN</a:t>
            </a:r>
            <a:endParaRPr b="0" i="0" sz="1800" u="none" cap="none" strike="noStrike">
              <a:solidFill>
                <a:srgbClr val="FFFFFF"/>
              </a:solidFill>
              <a:latin typeface="Montserrat"/>
              <a:ea typeface="Montserrat"/>
              <a:cs typeface="Montserrat"/>
              <a:sym typeface="Montserrat"/>
            </a:endParaRPr>
          </a:p>
        </p:txBody>
      </p:sp>
      <p:sp>
        <p:nvSpPr>
          <p:cNvPr id="181" name="Google Shape;181;p4"/>
          <p:cNvSpPr txBox="1"/>
          <p:nvPr/>
        </p:nvSpPr>
        <p:spPr>
          <a:xfrm>
            <a:off x="8476013" y="2896954"/>
            <a:ext cx="2869800" cy="1763400"/>
          </a:xfrm>
          <a:prstGeom prst="rect">
            <a:avLst/>
          </a:prstGeom>
          <a:noFill/>
          <a:ln>
            <a:noFill/>
          </a:ln>
        </p:spPr>
        <p:txBody>
          <a:bodyPr anchorCtr="0" anchor="t" bIns="162525" lIns="162525" spcFirstLastPara="1" rIns="162525" wrap="square" tIns="162525">
            <a:noAutofit/>
          </a:bodyPr>
          <a:lstStyle/>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E3E3E"/>
                </a:solidFill>
                <a:latin typeface="Montserrat"/>
                <a:ea typeface="Montserrat"/>
                <a:cs typeface="Montserrat"/>
                <a:sym typeface="Montserrat"/>
              </a:rPr>
              <a:t>Para dar solución a la necesidad se planteó una arquitectura teniendo en cuenta como estrategia arquitectónica que fuese Cloud Native y que cumpliese con los pilares del Well Architected Framework; además de simular la solución del caso de uso lo más cercana a la realidad, teniendo en cuenta la importancia de colocar en práctica lo aprendido.</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5029125" y="2751374"/>
            <a:ext cx="3134588" cy="2506425"/>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 name="Google Shape;183;p4"/>
          <p:cNvSpPr txBox="1"/>
          <p:nvPr/>
        </p:nvSpPr>
        <p:spPr>
          <a:xfrm>
            <a:off x="5223950" y="2839975"/>
            <a:ext cx="2557500" cy="17634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Montserrat"/>
                <a:ea typeface="Montserrat"/>
                <a:cs typeface="Montserrat"/>
                <a:sym typeface="Montserrat"/>
              </a:rPr>
              <a:t>&gt; OBJETIVO 1:</a:t>
            </a:r>
            <a:endParaRPr b="1" i="0" sz="1200" u="none" cap="none" strike="noStrike">
              <a:solidFill>
                <a:srgbClr val="3E3E3E"/>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33333"/>
                </a:solidFill>
                <a:latin typeface="Montserrat"/>
                <a:ea typeface="Montserrat"/>
                <a:cs typeface="Montserrat"/>
                <a:sym typeface="Montserrat"/>
              </a:rPr>
              <a:t>Analizar, diseñar e implementar una Arquitectura Cloud Native en AWS, lo más cercana a la realidad con respecto a la necesidad planteada.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t/>
            </a:r>
            <a:endParaRPr b="0" i="0" sz="10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3E3E3E"/>
              </a:buClr>
              <a:buSzPts val="1200"/>
              <a:buFont typeface="Montserrat"/>
              <a:buNone/>
            </a:pPr>
            <a:r>
              <a:rPr b="1" i="0" lang="es-ES" sz="1200" u="none" cap="none" strike="noStrike">
                <a:solidFill>
                  <a:srgbClr val="3E3E3E"/>
                </a:solidFill>
                <a:latin typeface="Montserrat"/>
                <a:ea typeface="Montserrat"/>
                <a:cs typeface="Montserrat"/>
                <a:sym typeface="Montserrat"/>
              </a:rPr>
              <a:t>&gt; OBJETIVO 2:</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333333"/>
                </a:solidFill>
                <a:latin typeface="Montserrat"/>
                <a:ea typeface="Montserrat"/>
                <a:cs typeface="Montserrat"/>
                <a:sym typeface="Montserrat"/>
              </a:rPr>
              <a:t>Colocar en práctica lo aprendido durante el Máster.</a:t>
            </a:r>
            <a:r>
              <a:rPr b="1" i="0" lang="es-ES" sz="1200" u="none" cap="none" strike="noStrike">
                <a:solidFill>
                  <a:srgbClr val="3E3E3E"/>
                </a:solidFill>
                <a:latin typeface="Montserrat"/>
                <a:ea typeface="Montserrat"/>
                <a:cs typeface="Montserrat"/>
                <a:sym typeface="Montserrat"/>
              </a:rPr>
              <a:t> </a:t>
            </a:r>
            <a:endParaRPr b="1" i="0" sz="1200" u="none" cap="none" strike="noStrike">
              <a:solidFill>
                <a:srgbClr val="3E3E3E"/>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000"/>
              <a:buFont typeface="Arial"/>
              <a:buNone/>
            </a:pPr>
            <a:r>
              <a:t/>
            </a:r>
            <a:endParaRPr b="0" i="0" sz="1000" u="none" cap="none" strike="noStrike">
              <a:solidFill>
                <a:srgbClr val="333333"/>
              </a:solidFill>
              <a:latin typeface="Montserrat"/>
              <a:ea typeface="Montserrat"/>
              <a:cs typeface="Montserrat"/>
              <a:sym typeface="Montserrat"/>
            </a:endParaRPr>
          </a:p>
        </p:txBody>
      </p:sp>
      <p:sp>
        <p:nvSpPr>
          <p:cNvPr descr="Google Shape;319;p34" id="184" name="Google Shape;184;p4"/>
          <p:cNvSpPr txBox="1"/>
          <p:nvPr/>
        </p:nvSpPr>
        <p:spPr>
          <a:xfrm>
            <a:off x="2005600" y="1432701"/>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INTRODUCCIÓN</a:t>
            </a:r>
            <a:endParaRPr b="0" i="0" sz="1800" u="none" cap="none" strike="noStrike">
              <a:solidFill>
                <a:schemeClr val="dk1"/>
              </a:solidFill>
              <a:latin typeface="Calibri"/>
              <a:ea typeface="Calibri"/>
              <a:cs typeface="Calibri"/>
              <a:sym typeface="Calibri"/>
            </a:endParaRPr>
          </a:p>
        </p:txBody>
      </p:sp>
      <p:cxnSp>
        <p:nvCxnSpPr>
          <p:cNvPr descr="Google Shape;320;p34" id="185" name="Google Shape;185;p4"/>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186" name="Google Shape;186;p4"/>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5204813"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chemeClr val="dk1"/>
              </a:solidFill>
              <a:latin typeface="Calibri"/>
              <a:ea typeface="Calibri"/>
              <a:cs typeface="Calibri"/>
              <a:sym typeface="Calibri"/>
            </a:endParaRPr>
          </a:p>
        </p:txBody>
      </p:sp>
      <p:sp>
        <p:nvSpPr>
          <p:cNvPr id="188" name="Google Shape;188;p4"/>
          <p:cNvSpPr txBox="1"/>
          <p:nvPr/>
        </p:nvSpPr>
        <p:spPr>
          <a:xfrm>
            <a:off x="5190062" y="2426589"/>
            <a:ext cx="27513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FFFFFF"/>
              </a:buClr>
              <a:buSzPts val="1700"/>
              <a:buFont typeface="Montserrat"/>
              <a:buNone/>
            </a:pPr>
            <a:r>
              <a:rPr b="0" i="0" lang="es-ES" sz="1700" u="none" cap="none" strike="noStrike">
                <a:solidFill>
                  <a:srgbClr val="FFFFFF"/>
                </a:solidFill>
                <a:latin typeface="Montserrat"/>
                <a:ea typeface="Montserrat"/>
                <a:cs typeface="Montserrat"/>
                <a:sym typeface="Montserrat"/>
              </a:rPr>
              <a:t>OBJETIVOS</a:t>
            </a:r>
            <a:endParaRPr b="0" i="0" sz="1700" u="none" cap="none" strike="noStrike">
              <a:solidFill>
                <a:srgbClr val="FFFFFF"/>
              </a:solidFill>
              <a:latin typeface="Montserrat"/>
              <a:ea typeface="Montserrat"/>
              <a:cs typeface="Montserrat"/>
              <a:sym typeface="Montserrat"/>
            </a:endParaRPr>
          </a:p>
        </p:txBody>
      </p:sp>
      <p:sp>
        <p:nvSpPr>
          <p:cNvPr id="189" name="Google Shape;189;p4"/>
          <p:cNvSpPr/>
          <p:nvPr/>
        </p:nvSpPr>
        <p:spPr>
          <a:xfrm>
            <a:off x="8497150"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chemeClr val="dk1"/>
              </a:solidFill>
              <a:latin typeface="Calibri"/>
              <a:ea typeface="Calibri"/>
              <a:cs typeface="Calibri"/>
              <a:sym typeface="Calibri"/>
            </a:endParaRPr>
          </a:p>
        </p:txBody>
      </p:sp>
      <p:sp>
        <p:nvSpPr>
          <p:cNvPr id="190" name="Google Shape;190;p4"/>
          <p:cNvSpPr txBox="1"/>
          <p:nvPr/>
        </p:nvSpPr>
        <p:spPr>
          <a:xfrm>
            <a:off x="8642725" y="2445875"/>
            <a:ext cx="25575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RESOLUCIÓN</a:t>
            </a:r>
            <a:endParaRPr b="0" i="0" sz="1700" u="none" cap="none" strike="noStrike">
              <a:solidFill>
                <a:srgbClr val="FFFFFF"/>
              </a:solidFill>
              <a:latin typeface="Montserrat"/>
              <a:ea typeface="Montserrat"/>
              <a:cs typeface="Montserrat"/>
              <a:sym typeface="Montserrat"/>
            </a:endParaRPr>
          </a:p>
        </p:txBody>
      </p:sp>
      <p:pic>
        <p:nvPicPr>
          <p:cNvPr descr="Google Shape;124;p27" id="191" name="Google Shape;191;p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192" name="Google Shape;192;p4"/>
          <p:cNvSpPr/>
          <p:nvPr/>
        </p:nvSpPr>
        <p:spPr>
          <a:xfrm>
            <a:off x="8135349" y="2943225"/>
            <a:ext cx="291976" cy="2181225"/>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3" name="Google Shape;193;p4"/>
          <p:cNvSpPr/>
          <p:nvPr/>
        </p:nvSpPr>
        <p:spPr>
          <a:xfrm>
            <a:off x="4773757" y="2856242"/>
            <a:ext cx="291976" cy="2181225"/>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4" name="Google Shape;194;p4"/>
          <p:cNvSpPr/>
          <p:nvPr/>
        </p:nvSpPr>
        <p:spPr>
          <a:xfrm>
            <a:off x="1640239" y="2943224"/>
            <a:ext cx="291976" cy="2181225"/>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5" name="Google Shape;195;p4"/>
          <p:cNvSpPr/>
          <p:nvPr/>
        </p:nvSpPr>
        <p:spPr>
          <a:xfrm>
            <a:off x="11316509" y="2943224"/>
            <a:ext cx="291976" cy="2181225"/>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6" name="Google Shape;196;p4"/>
          <p:cNvSpPr txBox="1"/>
          <p:nvPr/>
        </p:nvSpPr>
        <p:spPr>
          <a:xfrm>
            <a:off x="1897819" y="2839975"/>
            <a:ext cx="2557500" cy="1763400"/>
          </a:xfrm>
          <a:prstGeom prst="rect">
            <a:avLst/>
          </a:prstGeom>
          <a:noFill/>
          <a:ln>
            <a:noFill/>
          </a:ln>
        </p:spPr>
        <p:txBody>
          <a:bodyPr anchorCtr="0" anchor="t" bIns="162525" lIns="162525" spcFirstLastPara="1" rIns="162525" wrap="square" tIns="162525">
            <a:noAutofit/>
          </a:bodyPr>
          <a:lstStyle/>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33333"/>
                </a:solidFill>
                <a:latin typeface="Montserrat"/>
                <a:ea typeface="Montserrat"/>
                <a:cs typeface="Montserrat"/>
                <a:sym typeface="Montserrat"/>
              </a:rPr>
              <a:t>En busca de nuevos conocimientos para poder implementarlo en nuestro día a día. </a:t>
            </a:r>
            <a:endParaRPr b="0" i="0" sz="1000" u="none" cap="none" strike="noStrike">
              <a:solidFill>
                <a:srgbClr val="333333"/>
              </a:solidFill>
              <a:latin typeface="Montserrat"/>
              <a:ea typeface="Montserrat"/>
              <a:cs typeface="Montserrat"/>
              <a:sym typeface="Montserrat"/>
            </a:endParaRPr>
          </a:p>
        </p:txBody>
      </p:sp>
      <p:sp>
        <p:nvSpPr>
          <p:cNvPr id="197" name="Google Shape;197;p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txBox="1"/>
          <p:nvPr/>
        </p:nvSpPr>
        <p:spPr>
          <a:xfrm>
            <a:off x="2043158" y="694087"/>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INTRODUCCIÓN</a:t>
            </a:r>
            <a:r>
              <a:rPr b="0" i="0" lang="es-ES" sz="2400" u="none" cap="none" strike="noStrike">
                <a:solidFill>
                  <a:srgbClr val="C6C6C6"/>
                </a:solidFill>
                <a:latin typeface="Oswald Light"/>
                <a:ea typeface="Oswald Light"/>
                <a:cs typeface="Oswald Light"/>
                <a:sym typeface="Oswald Light"/>
              </a:rPr>
              <a:t>_ ACTUALIDAD</a:t>
            </a:r>
            <a:endParaRPr b="0" i="0" sz="2400" u="none" cap="none" strike="noStrike">
              <a:solidFill>
                <a:srgbClr val="C6C6C6"/>
              </a:solidFill>
              <a:latin typeface="Oswald Light"/>
              <a:ea typeface="Oswald Light"/>
              <a:cs typeface="Oswald Light"/>
              <a:sym typeface="Oswald Light"/>
            </a:endParaRPr>
          </a:p>
        </p:txBody>
      </p:sp>
      <p:pic>
        <p:nvPicPr>
          <p:cNvPr id="204" name="Google Shape;204;p5"/>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205" name="Google Shape;205;p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id="206" name="Google Shape;206;p5"/>
          <p:cNvPicPr preferRelativeResize="0"/>
          <p:nvPr/>
        </p:nvPicPr>
        <p:blipFill rotWithShape="1">
          <a:blip r:embed="rId5">
            <a:alphaModFix/>
          </a:blip>
          <a:srcRect b="0" l="0" r="0" t="0"/>
          <a:stretch/>
        </p:blipFill>
        <p:spPr>
          <a:xfrm>
            <a:off x="3988245" y="1530012"/>
            <a:ext cx="8101263" cy="3797976"/>
          </a:xfrm>
          <a:prstGeom prst="rect">
            <a:avLst/>
          </a:prstGeom>
          <a:noFill/>
          <a:ln>
            <a:noFill/>
          </a:ln>
        </p:spPr>
      </p:pic>
      <p:sp>
        <p:nvSpPr>
          <p:cNvPr id="207" name="Google Shape;207;p5"/>
          <p:cNvSpPr/>
          <p:nvPr/>
        </p:nvSpPr>
        <p:spPr>
          <a:xfrm>
            <a:off x="909512" y="1417549"/>
            <a:ext cx="3071022" cy="474636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200"/>
              <a:buFont typeface="Arial"/>
              <a:buNone/>
            </a:pPr>
            <a:r>
              <a:rPr b="0" i="0" lang="es-ES" sz="1200" u="none" cap="none" strike="noStrike">
                <a:solidFill>
                  <a:srgbClr val="333333"/>
                </a:solidFill>
                <a:latin typeface="Montserrat"/>
                <a:ea typeface="Montserrat"/>
                <a:cs typeface="Montserrat"/>
                <a:sym typeface="Montserrat"/>
              </a:rPr>
              <a:t>Actualmente uno de los problemas más graves que presenta el grupo empresarial es la interoperabilidad y el costo que le representa, entre uno de sus sistemas de Información (Open Smart Flex) y Oracle Field Services, ya que están utilizando como BUS de servicios SAP PO y lo comparten con otros sistemas de información para su respectivo acceso a SAP. Sin embargo, es un alto costo y no permite el crecimiento tecnológico esperado para tener atributos de calidad tales como: 1. Flexibilidad y crecimiento a demanda de la infraestructura. Para poder hacerlo, requieren tener crecimiento horizontal lo que conlleva a elevados costos 2. Alto acoplamiento con el proveedor y el fabricante de tecnología, lo que repercute en contratos a largo plazo y no poder crecer en diferentes tecnologías y lo que lo lleva a una obsolescencia tecnológica.</a:t>
            </a:r>
            <a:endParaRPr b="0" i="0" sz="1200" u="none" cap="none" strike="noStrike">
              <a:solidFill>
                <a:srgbClr val="333333"/>
              </a:solidFill>
              <a:latin typeface="Montserrat"/>
              <a:ea typeface="Montserrat"/>
              <a:cs typeface="Montserrat"/>
              <a:sym typeface="Montserrat"/>
            </a:endParaRPr>
          </a:p>
        </p:txBody>
      </p:sp>
      <p:sp>
        <p:nvSpPr>
          <p:cNvPr id="208" name="Google Shape;208;p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cxnSp>
        <p:nvCxnSpPr>
          <p:cNvPr id="209" name="Google Shape;209;p5"/>
          <p:cNvCxnSpPr>
            <a:stCxn id="210"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210" name="Google Shape;210;p5"/>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6"/>
          <p:cNvSpPr/>
          <p:nvPr/>
        </p:nvSpPr>
        <p:spPr>
          <a:xfrm>
            <a:off x="1122009" y="1585661"/>
            <a:ext cx="2560520" cy="402110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100"/>
              <a:buFont typeface="Arial"/>
              <a:buNone/>
            </a:pPr>
            <a:r>
              <a:rPr b="0" i="0" lang="es-ES" sz="2100" u="none" cap="none" strike="noStrike">
                <a:solidFill>
                  <a:srgbClr val="004048"/>
                </a:solidFill>
                <a:latin typeface="Oswald Medium"/>
                <a:ea typeface="Oswald Medium"/>
                <a:cs typeface="Oswald Medium"/>
                <a:sym typeface="Oswald Medium"/>
              </a:rPr>
              <a:t>Debe de poder realizar:</a:t>
            </a:r>
            <a:endParaRPr b="0" i="0" sz="1400" u="none" cap="none" strike="noStrike">
              <a:solidFill>
                <a:srgbClr val="000000"/>
              </a:solidFill>
              <a:latin typeface="Arial"/>
              <a:ea typeface="Arial"/>
              <a:cs typeface="Arial"/>
              <a:sym typeface="Arial"/>
            </a:endParaRPr>
          </a:p>
          <a:p>
            <a:pPr indent="76200" lvl="0" marL="0" marR="0" rtl="0" algn="l">
              <a:lnSpc>
                <a:spcPct val="115000"/>
              </a:lnSpc>
              <a:spcBef>
                <a:spcPts val="0"/>
              </a:spcBef>
              <a:spcAft>
                <a:spcPts val="0"/>
              </a:spcAft>
              <a:buClr>
                <a:schemeClr val="dk1"/>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l">
              <a:lnSpc>
                <a:spcPct val="115000"/>
              </a:lnSpc>
              <a:spcBef>
                <a:spcPts val="0"/>
              </a:spcBef>
              <a:spcAft>
                <a:spcPts val="0"/>
              </a:spcAft>
              <a:buClr>
                <a:srgbClr val="333333"/>
              </a:buClr>
              <a:buSzPts val="1200"/>
              <a:buFont typeface="Arial"/>
              <a:buChar char="•"/>
            </a:pPr>
            <a:r>
              <a:rPr b="0" i="0" lang="es-ES" sz="1200" u="none" cap="none" strike="noStrike">
                <a:solidFill>
                  <a:srgbClr val="333333"/>
                </a:solidFill>
                <a:latin typeface="Montserrat"/>
                <a:ea typeface="Montserrat"/>
                <a:cs typeface="Montserrat"/>
                <a:sym typeface="Montserrat"/>
              </a:rPr>
              <a:t>Consultas periódicas sobre la base de datos del sistema origen.</a:t>
            </a:r>
            <a:endParaRPr b="0" i="0" sz="1400" u="none" cap="none" strike="noStrike">
              <a:solidFill>
                <a:srgbClr val="000000"/>
              </a:solidFill>
              <a:latin typeface="Arial"/>
              <a:ea typeface="Arial"/>
              <a:cs typeface="Arial"/>
              <a:sym typeface="Arial"/>
            </a:endParaRPr>
          </a:p>
          <a:p>
            <a:pPr indent="76200" lvl="0" marL="0" marR="0" rtl="0" algn="l">
              <a:lnSpc>
                <a:spcPct val="115000"/>
              </a:lnSpc>
              <a:spcBef>
                <a:spcPts val="0"/>
              </a:spcBef>
              <a:spcAft>
                <a:spcPts val="0"/>
              </a:spcAft>
              <a:buClr>
                <a:schemeClr val="dk1"/>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l">
              <a:lnSpc>
                <a:spcPct val="115000"/>
              </a:lnSpc>
              <a:spcBef>
                <a:spcPts val="0"/>
              </a:spcBef>
              <a:spcAft>
                <a:spcPts val="0"/>
              </a:spcAft>
              <a:buClr>
                <a:srgbClr val="333333"/>
              </a:buClr>
              <a:buSzPts val="1200"/>
              <a:buFont typeface="Arial"/>
              <a:buChar char="•"/>
            </a:pPr>
            <a:r>
              <a:rPr b="0" i="0" lang="es-ES" sz="1200" u="none" cap="none" strike="noStrike">
                <a:solidFill>
                  <a:srgbClr val="333333"/>
                </a:solidFill>
                <a:latin typeface="Montserrat"/>
                <a:ea typeface="Montserrat"/>
                <a:cs typeface="Montserrat"/>
                <a:sym typeface="Montserrat"/>
              </a:rPr>
              <a:t>Autenticación Oauth2 con el API destino.</a:t>
            </a:r>
            <a:endParaRPr b="0" i="0" sz="1400" u="none" cap="none" strike="noStrike">
              <a:solidFill>
                <a:srgbClr val="000000"/>
              </a:solidFill>
              <a:latin typeface="Arial"/>
              <a:ea typeface="Arial"/>
              <a:cs typeface="Arial"/>
              <a:sym typeface="Arial"/>
            </a:endParaRPr>
          </a:p>
          <a:p>
            <a:pPr indent="76200" lvl="0" marL="0" marR="0" rtl="0" algn="l">
              <a:lnSpc>
                <a:spcPct val="115000"/>
              </a:lnSpc>
              <a:spcBef>
                <a:spcPts val="0"/>
              </a:spcBef>
              <a:spcAft>
                <a:spcPts val="0"/>
              </a:spcAft>
              <a:buClr>
                <a:schemeClr val="dk1"/>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l">
              <a:lnSpc>
                <a:spcPct val="115000"/>
              </a:lnSpc>
              <a:spcBef>
                <a:spcPts val="0"/>
              </a:spcBef>
              <a:spcAft>
                <a:spcPts val="0"/>
              </a:spcAft>
              <a:buClr>
                <a:srgbClr val="333333"/>
              </a:buClr>
              <a:buSzPts val="1200"/>
              <a:buFont typeface="Arial"/>
              <a:buChar char="•"/>
            </a:pPr>
            <a:r>
              <a:rPr b="0" i="0" lang="es-ES" sz="1200" u="none" cap="none" strike="noStrike">
                <a:solidFill>
                  <a:srgbClr val="333333"/>
                </a:solidFill>
                <a:latin typeface="Montserrat"/>
                <a:ea typeface="Montserrat"/>
                <a:cs typeface="Montserrat"/>
                <a:sym typeface="Montserrat"/>
              </a:rPr>
              <a:t>Invocación de un servicio API Rest.</a:t>
            </a:r>
            <a:endParaRPr b="0" i="0" sz="1400" u="none" cap="none" strike="noStrike">
              <a:solidFill>
                <a:srgbClr val="000000"/>
              </a:solidFill>
              <a:latin typeface="Arial"/>
              <a:ea typeface="Arial"/>
              <a:cs typeface="Arial"/>
              <a:sym typeface="Arial"/>
            </a:endParaRPr>
          </a:p>
          <a:p>
            <a:pPr indent="76200" lvl="0" marL="0" marR="0" rtl="0" algn="l">
              <a:lnSpc>
                <a:spcPct val="115000"/>
              </a:lnSpc>
              <a:spcBef>
                <a:spcPts val="0"/>
              </a:spcBef>
              <a:spcAft>
                <a:spcPts val="0"/>
              </a:spcAft>
              <a:buClr>
                <a:schemeClr val="dk1"/>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l">
              <a:lnSpc>
                <a:spcPct val="115000"/>
              </a:lnSpc>
              <a:spcBef>
                <a:spcPts val="0"/>
              </a:spcBef>
              <a:spcAft>
                <a:spcPts val="0"/>
              </a:spcAft>
              <a:buClr>
                <a:srgbClr val="333333"/>
              </a:buClr>
              <a:buSzPts val="1200"/>
              <a:buFont typeface="Arial"/>
              <a:buChar char="•"/>
            </a:pPr>
            <a:r>
              <a:rPr b="0" i="0" lang="es-ES" sz="1200" u="none" cap="none" strike="noStrike">
                <a:solidFill>
                  <a:srgbClr val="333333"/>
                </a:solidFill>
                <a:latin typeface="Montserrat"/>
                <a:ea typeface="Montserrat"/>
                <a:cs typeface="Montserrat"/>
                <a:sym typeface="Montserrat"/>
              </a:rPr>
              <a:t>Ejecución manual y periódica de la integración.</a:t>
            </a:r>
            <a:endParaRPr b="0" i="0" sz="1400" u="none" cap="none" strike="noStrike">
              <a:solidFill>
                <a:srgbClr val="000000"/>
              </a:solidFill>
              <a:latin typeface="Arial"/>
              <a:ea typeface="Arial"/>
              <a:cs typeface="Arial"/>
              <a:sym typeface="Arial"/>
            </a:endParaRPr>
          </a:p>
          <a:p>
            <a:pPr indent="76200" lvl="0" marL="0" marR="0" rtl="0" algn="l">
              <a:lnSpc>
                <a:spcPct val="115000"/>
              </a:lnSpc>
              <a:spcBef>
                <a:spcPts val="0"/>
              </a:spcBef>
              <a:spcAft>
                <a:spcPts val="0"/>
              </a:spcAft>
              <a:buClr>
                <a:schemeClr val="dk1"/>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l">
              <a:lnSpc>
                <a:spcPct val="115000"/>
              </a:lnSpc>
              <a:spcBef>
                <a:spcPts val="0"/>
              </a:spcBef>
              <a:spcAft>
                <a:spcPts val="0"/>
              </a:spcAft>
              <a:buClr>
                <a:srgbClr val="333333"/>
              </a:buClr>
              <a:buSzPts val="1200"/>
              <a:buFont typeface="Arial"/>
              <a:buChar char="•"/>
            </a:pPr>
            <a:r>
              <a:rPr b="0" i="0" lang="es-ES" sz="1200" u="none" cap="none" strike="noStrike">
                <a:solidFill>
                  <a:srgbClr val="333333"/>
                </a:solidFill>
                <a:latin typeface="Montserrat"/>
                <a:ea typeface="Montserrat"/>
                <a:cs typeface="Montserrat"/>
                <a:sym typeface="Montserrat"/>
              </a:rPr>
              <a:t>Registro de logs.</a:t>
            </a:r>
            <a:endParaRPr b="0" i="0" sz="1400" u="none" cap="none" strike="noStrike">
              <a:solidFill>
                <a:srgbClr val="000000"/>
              </a:solidFill>
              <a:latin typeface="Arial"/>
              <a:ea typeface="Arial"/>
              <a:cs typeface="Arial"/>
              <a:sym typeface="Arial"/>
            </a:endParaRPr>
          </a:p>
        </p:txBody>
      </p:sp>
      <p:sp>
        <p:nvSpPr>
          <p:cNvPr id="216" name="Google Shape;216;p6"/>
          <p:cNvSpPr txBox="1"/>
          <p:nvPr/>
        </p:nvSpPr>
        <p:spPr>
          <a:xfrm>
            <a:off x="2033633" y="767314"/>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INTRODUCCIÓN </a:t>
            </a:r>
            <a:r>
              <a:rPr b="0" i="0" lang="es-ES" sz="2400" u="none" cap="none" strike="noStrike">
                <a:solidFill>
                  <a:srgbClr val="C6C6C6"/>
                </a:solidFill>
                <a:latin typeface="Oswald Light"/>
                <a:ea typeface="Oswald Light"/>
                <a:cs typeface="Oswald Light"/>
                <a:sym typeface="Oswald Light"/>
              </a:rPr>
              <a:t>_REQUERIMIENTOS</a:t>
            </a:r>
            <a:endParaRPr b="0" i="0" sz="2400" u="none" cap="none" strike="noStrike">
              <a:solidFill>
                <a:srgbClr val="C6C6C6"/>
              </a:solidFill>
              <a:latin typeface="Oswald Light"/>
              <a:ea typeface="Oswald Light"/>
              <a:cs typeface="Oswald Light"/>
              <a:sym typeface="Oswald Light"/>
            </a:endParaRPr>
          </a:p>
        </p:txBody>
      </p:sp>
      <p:cxnSp>
        <p:nvCxnSpPr>
          <p:cNvPr id="217" name="Google Shape;217;p6"/>
          <p:cNvCxnSpPr>
            <a:stCxn id="218"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218" name="Google Shape;218;p6"/>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19" name="Google Shape;219;p6"/>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220" name="Google Shape;220;p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221" name="Google Shape;221;p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222" name="Google Shape;222;p6"/>
          <p:cNvPicPr preferRelativeResize="0"/>
          <p:nvPr/>
        </p:nvPicPr>
        <p:blipFill rotWithShape="1">
          <a:blip r:embed="rId5">
            <a:alphaModFix/>
          </a:blip>
          <a:srcRect b="0" l="0" r="0" t="0"/>
          <a:stretch/>
        </p:blipFill>
        <p:spPr>
          <a:xfrm>
            <a:off x="3988245" y="1530012"/>
            <a:ext cx="8101263" cy="3797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descr="Google Shape;193;p30" id="227" name="Google Shape;227;p8"/>
          <p:cNvSpPr/>
          <p:nvPr/>
        </p:nvSpPr>
        <p:spPr>
          <a:xfrm>
            <a:off x="3116458" y="4456166"/>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28" name="Google Shape;228;p8"/>
          <p:cNvSpPr/>
          <p:nvPr/>
        </p:nvSpPr>
        <p:spPr>
          <a:xfrm>
            <a:off x="3116458" y="562621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29" name="Google Shape;229;p8"/>
          <p:cNvSpPr/>
          <p:nvPr/>
        </p:nvSpPr>
        <p:spPr>
          <a:xfrm>
            <a:off x="3116458" y="327348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30" name="Google Shape;230;p8"/>
          <p:cNvSpPr/>
          <p:nvPr/>
        </p:nvSpPr>
        <p:spPr>
          <a:xfrm>
            <a:off x="3116458" y="2084392"/>
            <a:ext cx="7253092" cy="1063808"/>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231" name="Google Shape;231;p8"/>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232" name="Google Shape;232;p8"/>
          <p:cNvCxnSpPr>
            <a:stCxn id="233" idx="1"/>
          </p:cNvCxnSpPr>
          <p:nvPr/>
        </p:nvCxnSpPr>
        <p:spPr>
          <a:xfrm rot="10800000">
            <a:off x="2334958" y="1415617"/>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233" name="Google Shape;233;p8"/>
          <p:cNvSpPr/>
          <p:nvPr/>
        </p:nvSpPr>
        <p:spPr>
          <a:xfrm>
            <a:off x="3116458" y="90306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8;p30" id="234" name="Google Shape;234;p8"/>
          <p:cNvSpPr txBox="1"/>
          <p:nvPr/>
        </p:nvSpPr>
        <p:spPr>
          <a:xfrm>
            <a:off x="4969545" y="1045462"/>
            <a:ext cx="28971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INTRODUCCIÓN</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235" name="Google Shape;235;p8"/>
          <p:cNvCxnSpPr>
            <a:endCxn id="236"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sp>
        <p:nvSpPr>
          <p:cNvPr descr="Google Shape;254;p32" id="237" name="Google Shape;237;p8"/>
          <p:cNvSpPr/>
          <p:nvPr/>
        </p:nvSpPr>
        <p:spPr>
          <a:xfrm>
            <a:off x="3610206" y="11308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38" name="Google Shape;238;p8"/>
          <p:cNvSpPr txBox="1"/>
          <p:nvPr/>
        </p:nvSpPr>
        <p:spPr>
          <a:xfrm>
            <a:off x="3723913" y="11378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800" u="none" cap="none" strike="noStrike">
              <a:solidFill>
                <a:schemeClr val="dk1"/>
              </a:solidFill>
              <a:latin typeface="Calibri"/>
              <a:ea typeface="Calibri"/>
              <a:cs typeface="Calibri"/>
              <a:sym typeface="Calibri"/>
            </a:endParaRPr>
          </a:p>
        </p:txBody>
      </p:sp>
      <p:sp>
        <p:nvSpPr>
          <p:cNvPr id="239" name="Google Shape;239;p8"/>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40" name="Google Shape;240;p8"/>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41" name="Google Shape;241;p8"/>
          <p:cNvSpPr txBox="1"/>
          <p:nvPr/>
        </p:nvSpPr>
        <p:spPr>
          <a:xfrm>
            <a:off x="4971133" y="2335667"/>
            <a:ext cx="4341900" cy="7802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800" u="none" cap="none" strike="noStrike">
                <a:solidFill>
                  <a:srgbClr val="23444B"/>
                </a:solidFill>
                <a:latin typeface="Montserrat SemiBold"/>
                <a:ea typeface="Montserrat SemiBold"/>
                <a:cs typeface="Montserrat SemiBold"/>
                <a:sym typeface="Montserrat SemiBold"/>
              </a:rPr>
              <a:t>PREMISAS</a:t>
            </a:r>
            <a:endParaRPr b="0" i="0" sz="28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42" name="Google Shape;242;p8"/>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43" name="Google Shape;243;p8"/>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44" name="Google Shape;244;p8"/>
          <p:cNvSpPr txBox="1"/>
          <p:nvPr/>
        </p:nvSpPr>
        <p:spPr>
          <a:xfrm>
            <a:off x="4969533" y="3538167"/>
            <a:ext cx="44127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DESARROLLO</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45" name="Google Shape;245;p8"/>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46" name="Google Shape;246;p8"/>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47" name="Google Shape;247;p8"/>
          <p:cNvSpPr txBox="1"/>
          <p:nvPr/>
        </p:nvSpPr>
        <p:spPr>
          <a:xfrm>
            <a:off x="4971133" y="4683917"/>
            <a:ext cx="41862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PRUEBAS Y RESULTADOS</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36" name="Google Shape;236;p8"/>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254;p32" id="248" name="Google Shape;248;p8"/>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49" name="Google Shape;249;p8"/>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250" name="Google Shape;250;p8"/>
          <p:cNvSpPr/>
          <p:nvPr/>
        </p:nvSpPr>
        <p:spPr>
          <a:xfrm>
            <a:off x="3610206" y="350122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51" name="Google Shape;251;p8"/>
          <p:cNvSpPr txBox="1"/>
          <p:nvPr/>
        </p:nvSpPr>
        <p:spPr>
          <a:xfrm>
            <a:off x="3723913" y="3508281"/>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800" u="none" cap="none" strike="noStrike">
              <a:solidFill>
                <a:schemeClr val="dk1"/>
              </a:solidFill>
              <a:latin typeface="Calibri"/>
              <a:ea typeface="Calibri"/>
              <a:cs typeface="Calibri"/>
              <a:sym typeface="Calibri"/>
            </a:endParaRPr>
          </a:p>
        </p:txBody>
      </p:sp>
      <p:sp>
        <p:nvSpPr>
          <p:cNvPr descr="Google Shape;254;p32" id="252" name="Google Shape;252;p8"/>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53" name="Google Shape;253;p8"/>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254" name="Google Shape;254;p8"/>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55" name="Google Shape;255;p8"/>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256" name="Google Shape;256;p8"/>
          <p:cNvSpPr txBox="1"/>
          <p:nvPr/>
        </p:nvSpPr>
        <p:spPr>
          <a:xfrm>
            <a:off x="4971133" y="5800767"/>
            <a:ext cx="5164050" cy="1057233"/>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CONCLUSIONES Y FUTURO TRABAJO</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57" name="Google Shape;257;p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58" name="Google Shape;258;p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cxnSp>
        <p:nvCxnSpPr>
          <p:cNvPr descr="Google Shape;220;p30" id="259" name="Google Shape;259;p8"/>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260" name="Google Shape;260;p8"/>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1" name="Google Shape;261;p8"/>
          <p:cNvSpPr/>
          <p:nvPr/>
        </p:nvSpPr>
        <p:spPr>
          <a:xfrm>
            <a:off x="1992051" y="2206007"/>
            <a:ext cx="638378" cy="646645"/>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Google Shape;254;p32" id="262" name="Google Shape;262;p8"/>
          <p:cNvSpPr/>
          <p:nvPr/>
        </p:nvSpPr>
        <p:spPr>
          <a:xfrm>
            <a:off x="3522189" y="2277499"/>
            <a:ext cx="704619" cy="627136"/>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63" name="Google Shape;263;p8"/>
          <p:cNvSpPr txBox="1"/>
          <p:nvPr/>
        </p:nvSpPr>
        <p:spPr>
          <a:xfrm>
            <a:off x="3635897" y="2256485"/>
            <a:ext cx="686162" cy="677129"/>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1" i="0" lang="es-ES" sz="3200" u="none" cap="none" strike="noStrike">
                <a:solidFill>
                  <a:srgbClr val="FFFFFF"/>
                </a:solidFill>
                <a:latin typeface="Oswald Medium"/>
                <a:ea typeface="Oswald Medium"/>
                <a:cs typeface="Oswald Medium"/>
                <a:sym typeface="Oswald Medium"/>
              </a:rPr>
              <a:t>2.</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txBox="1"/>
          <p:nvPr/>
        </p:nvSpPr>
        <p:spPr>
          <a:xfrm>
            <a:off x="2043158" y="694087"/>
            <a:ext cx="7900200" cy="889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PREMISAS</a:t>
            </a:r>
            <a:endParaRPr b="0" i="0" sz="2700" u="none" cap="none" strike="noStrike">
              <a:solidFill>
                <a:srgbClr val="33D9BE"/>
              </a:solidFill>
              <a:latin typeface="Oswald Medium"/>
              <a:ea typeface="Oswald Medium"/>
              <a:cs typeface="Oswald Medium"/>
              <a:sym typeface="Oswald Medium"/>
            </a:endParaRPr>
          </a:p>
        </p:txBody>
      </p:sp>
      <p:pic>
        <p:nvPicPr>
          <p:cNvPr id="270" name="Google Shape;270;p9"/>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descr="Google Shape;124;p27" id="271" name="Google Shape;271;p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272" name="Google Shape;272;p9"/>
          <p:cNvSpPr/>
          <p:nvPr/>
        </p:nvSpPr>
        <p:spPr>
          <a:xfrm>
            <a:off x="843585" y="1583287"/>
            <a:ext cx="10100639" cy="2640723"/>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15000"/>
              </a:lnSpc>
              <a:spcBef>
                <a:spcPts val="0"/>
              </a:spcBef>
              <a:spcAft>
                <a:spcPts val="0"/>
              </a:spcAft>
              <a:buClr>
                <a:srgbClr val="000000"/>
              </a:buClr>
              <a:buSzPts val="1200"/>
              <a:buFont typeface="Arial"/>
              <a:buChar char="•"/>
            </a:pPr>
            <a:r>
              <a:rPr b="0" i="0" lang="es-ES" sz="1200" u="none" cap="none" strike="noStrike">
                <a:solidFill>
                  <a:srgbClr val="333333"/>
                </a:solidFill>
                <a:latin typeface="Montserrat"/>
                <a:ea typeface="Montserrat"/>
                <a:cs typeface="Montserrat"/>
                <a:sym typeface="Montserrat"/>
              </a:rPr>
              <a:t>Por temas de practicidad a la hora de implementación dentro de la arquitectura se hicieron uso de Amazon RDS PostgreSQL para la DB On-premise para simular el sistema A y Amazon Aurora PostgreSQL como sistema B en la Nube. Esto se hizo siempre teniendo en cuenta que la DB de la arquitectura ASIS está en Oracle.</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just">
              <a:lnSpc>
                <a:spcPct val="115000"/>
              </a:lnSpc>
              <a:spcBef>
                <a:spcPts val="0"/>
              </a:spcBef>
              <a:spcAft>
                <a:spcPts val="0"/>
              </a:spcAft>
              <a:buClr>
                <a:srgbClr val="000000"/>
              </a:buClr>
              <a:buSzPts val="1200"/>
              <a:buFont typeface="Arial"/>
              <a:buChar char="•"/>
            </a:pPr>
            <a:r>
              <a:rPr b="0" i="0" lang="es-ES" sz="1200" u="none" cap="none" strike="noStrike">
                <a:solidFill>
                  <a:srgbClr val="333333"/>
                </a:solidFill>
                <a:latin typeface="Montserrat"/>
                <a:ea typeface="Montserrat"/>
                <a:cs typeface="Montserrat"/>
                <a:sym typeface="Montserrat"/>
              </a:rPr>
              <a:t>Se hizo uso de dos funciones Lambdas una con el fin de simular la sincronización de la DB del sistema A al sistema B a través de una API y la segunda función con el fin de realizar la ejecución manual y periódica de la integración.</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just">
              <a:lnSpc>
                <a:spcPct val="115000"/>
              </a:lnSpc>
              <a:spcBef>
                <a:spcPts val="0"/>
              </a:spcBef>
              <a:spcAft>
                <a:spcPts val="0"/>
              </a:spcAft>
              <a:buClr>
                <a:srgbClr val="000000"/>
              </a:buClr>
              <a:buSzPts val="1200"/>
              <a:buFont typeface="Arial"/>
              <a:buChar char="•"/>
            </a:pPr>
            <a:r>
              <a:rPr b="0" i="0" lang="es-ES" sz="1200" u="none" cap="none" strike="noStrike">
                <a:solidFill>
                  <a:srgbClr val="333333"/>
                </a:solidFill>
                <a:latin typeface="Montserrat"/>
                <a:ea typeface="Montserrat"/>
                <a:cs typeface="Montserrat"/>
                <a:sym typeface="Montserrat"/>
              </a:rPr>
              <a:t>Se hizo uso de un bucket Amazon Simple Storage (s3) con el fin crear una interfaz para que el usuario ingrese y realice consultas periódicas sobre la base de datos del sistema 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171450" lvl="0" marL="171450" marR="0" rtl="0" algn="just">
              <a:lnSpc>
                <a:spcPct val="115000"/>
              </a:lnSpc>
              <a:spcBef>
                <a:spcPts val="0"/>
              </a:spcBef>
              <a:spcAft>
                <a:spcPts val="0"/>
              </a:spcAft>
              <a:buClr>
                <a:srgbClr val="000000"/>
              </a:buClr>
              <a:buSzPts val="1200"/>
              <a:buFont typeface="Arial"/>
              <a:buChar char="•"/>
            </a:pPr>
            <a:r>
              <a:rPr b="0" i="0" lang="es-ES" sz="1200" u="none" cap="none" strike="noStrike">
                <a:solidFill>
                  <a:srgbClr val="333333"/>
                </a:solidFill>
                <a:latin typeface="Montserrat"/>
                <a:ea typeface="Montserrat"/>
                <a:cs typeface="Montserrat"/>
                <a:sym typeface="Montserrat"/>
              </a:rPr>
              <a:t>En este Capstone solo se han tenido en cuenta  aquellas herramientas que son parte de la nube de AWS  con el fin de  cumplir con las necesidades del cliente planteadas en el ejercicio seleccionado.</a:t>
            </a:r>
            <a:endParaRPr b="0" i="0" sz="1200" u="none" cap="none" strike="noStrike">
              <a:solidFill>
                <a:srgbClr val="333333"/>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1200">
              <a:solidFill>
                <a:srgbClr val="333333"/>
              </a:solidFill>
              <a:latin typeface="Montserrat"/>
              <a:ea typeface="Montserrat"/>
              <a:cs typeface="Montserrat"/>
              <a:sym typeface="Montserrat"/>
            </a:endParaRPr>
          </a:p>
          <a:p>
            <a:pPr indent="-171450" lvl="0" marL="171450" marR="0" rtl="0" algn="just">
              <a:lnSpc>
                <a:spcPct val="115000"/>
              </a:lnSpc>
              <a:spcBef>
                <a:spcPts val="0"/>
              </a:spcBef>
              <a:spcAft>
                <a:spcPts val="0"/>
              </a:spcAft>
              <a:buClr>
                <a:srgbClr val="333333"/>
              </a:buClr>
              <a:buSzPts val="1200"/>
              <a:buFont typeface="Montserrat"/>
              <a:buChar char="•"/>
            </a:pPr>
            <a:r>
              <a:rPr lang="es-ES" sz="1200">
                <a:solidFill>
                  <a:srgbClr val="333333"/>
                </a:solidFill>
                <a:latin typeface="Montserrat"/>
                <a:ea typeface="Montserrat"/>
                <a:cs typeface="Montserrat"/>
                <a:sym typeface="Montserrat"/>
              </a:rPr>
              <a:t>Se crearon dos VPC para simular dos entornos distintos (el on premise y el backup) tomando en </a:t>
            </a:r>
            <a:r>
              <a:rPr lang="es-ES" sz="1200">
                <a:solidFill>
                  <a:srgbClr val="333333"/>
                </a:solidFill>
                <a:latin typeface="Montserrat"/>
                <a:ea typeface="Montserrat"/>
                <a:cs typeface="Montserrat"/>
                <a:sym typeface="Montserrat"/>
              </a:rPr>
              <a:t>cuenta</a:t>
            </a:r>
            <a:r>
              <a:rPr lang="es-ES" sz="1200">
                <a:solidFill>
                  <a:srgbClr val="333333"/>
                </a:solidFill>
                <a:latin typeface="Montserrat"/>
                <a:ea typeface="Montserrat"/>
                <a:cs typeface="Montserrat"/>
                <a:sym typeface="Montserrat"/>
              </a:rPr>
              <a:t> que se deben de realizar las conexiones correspondientes entre la empresa y AWS.</a:t>
            </a:r>
            <a:endParaRPr sz="1200">
              <a:solidFill>
                <a:srgbClr val="333333"/>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200">
              <a:solidFill>
                <a:srgbClr val="333333"/>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200">
              <a:solidFill>
                <a:srgbClr val="333333"/>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200">
              <a:solidFill>
                <a:srgbClr val="333333"/>
              </a:solidFill>
              <a:latin typeface="Montserrat"/>
              <a:ea typeface="Montserrat"/>
              <a:cs typeface="Montserrat"/>
              <a:sym typeface="Montserrat"/>
            </a:endParaRPr>
          </a:p>
        </p:txBody>
      </p:sp>
      <p:sp>
        <p:nvSpPr>
          <p:cNvPr id="273" name="Google Shape;273;p9"/>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cxnSp>
        <p:nvCxnSpPr>
          <p:cNvPr id="274" name="Google Shape;274;p9"/>
          <p:cNvCxnSpPr>
            <a:stCxn id="275" idx="2"/>
          </p:cNvCxnSpPr>
          <p:nvPr/>
        </p:nvCxnSpPr>
        <p:spPr>
          <a:xfrm flipH="1">
            <a:off x="769949" y="951228"/>
            <a:ext cx="853500" cy="7200"/>
          </a:xfrm>
          <a:prstGeom prst="straightConnector1">
            <a:avLst/>
          </a:prstGeom>
          <a:noFill/>
          <a:ln cap="flat" cmpd="sng" w="28575">
            <a:solidFill>
              <a:srgbClr val="33D9BE"/>
            </a:solidFill>
            <a:prstDash val="solid"/>
            <a:round/>
            <a:headEnd len="sm" w="sm" type="none"/>
            <a:tailEnd len="sm" w="sm" type="none"/>
          </a:ln>
        </p:spPr>
      </p:cxnSp>
      <p:sp>
        <p:nvSpPr>
          <p:cNvPr id="275" name="Google Shape;275;p9"/>
          <p:cNvSpPr/>
          <p:nvPr/>
        </p:nvSpPr>
        <p:spPr>
          <a:xfrm>
            <a:off x="1623449" y="848628"/>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descr="Google Shape;193;p30" id="280" name="Google Shape;280;p11"/>
          <p:cNvSpPr/>
          <p:nvPr/>
        </p:nvSpPr>
        <p:spPr>
          <a:xfrm>
            <a:off x="3116458" y="4456166"/>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81" name="Google Shape;281;p11"/>
          <p:cNvSpPr/>
          <p:nvPr/>
        </p:nvSpPr>
        <p:spPr>
          <a:xfrm>
            <a:off x="3116458" y="562621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82" name="Google Shape;282;p11"/>
          <p:cNvSpPr/>
          <p:nvPr/>
        </p:nvSpPr>
        <p:spPr>
          <a:xfrm>
            <a:off x="3116457" y="3235052"/>
            <a:ext cx="7253093" cy="1146192"/>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3;p30" id="283" name="Google Shape;283;p11"/>
          <p:cNvSpPr/>
          <p:nvPr/>
        </p:nvSpPr>
        <p:spPr>
          <a:xfrm>
            <a:off x="3116458" y="2084392"/>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284" name="Google Shape;284;p11"/>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285" name="Google Shape;285;p11"/>
          <p:cNvCxnSpPr>
            <a:stCxn id="286" idx="1"/>
          </p:cNvCxnSpPr>
          <p:nvPr/>
        </p:nvCxnSpPr>
        <p:spPr>
          <a:xfrm rot="10800000">
            <a:off x="2334958" y="1415617"/>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286" name="Google Shape;286;p11"/>
          <p:cNvSpPr/>
          <p:nvPr/>
        </p:nvSpPr>
        <p:spPr>
          <a:xfrm>
            <a:off x="3116458" y="903067"/>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198;p30" id="287" name="Google Shape;287;p11"/>
          <p:cNvSpPr txBox="1"/>
          <p:nvPr/>
        </p:nvSpPr>
        <p:spPr>
          <a:xfrm>
            <a:off x="4969545" y="1045462"/>
            <a:ext cx="28971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400" u="none" cap="none" strike="noStrike">
                <a:solidFill>
                  <a:srgbClr val="23444B"/>
                </a:solidFill>
                <a:latin typeface="Montserrat SemiBold"/>
                <a:ea typeface="Montserrat SemiBold"/>
                <a:cs typeface="Montserrat SemiBold"/>
                <a:sym typeface="Montserrat SemiBold"/>
              </a:rPr>
              <a:t>INTRODUCCIÓN</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cxnSp>
        <p:nvCxnSpPr>
          <p:cNvPr descr="Google Shape;220;p30" id="288" name="Google Shape;288;p11"/>
          <p:cNvCxnSpPr>
            <a:endCxn id="289" idx="0"/>
          </p:cNvCxnSpPr>
          <p:nvPr/>
        </p:nvCxnSpPr>
        <p:spPr>
          <a:xfrm>
            <a:off x="2314795" y="903149"/>
            <a:ext cx="15000" cy="5172000"/>
          </a:xfrm>
          <a:prstGeom prst="straightConnector1">
            <a:avLst/>
          </a:prstGeom>
          <a:noFill/>
          <a:ln cap="flat" cmpd="sng" w="28575">
            <a:solidFill>
              <a:srgbClr val="00C3C3"/>
            </a:solidFill>
            <a:prstDash val="solid"/>
            <a:round/>
            <a:headEnd len="sm" w="sm" type="none"/>
            <a:tailEnd len="sm" w="sm" type="none"/>
          </a:ln>
        </p:spPr>
      </p:cxnSp>
      <p:sp>
        <p:nvSpPr>
          <p:cNvPr descr="Google Shape;254;p32" id="290" name="Google Shape;290;p11"/>
          <p:cNvSpPr/>
          <p:nvPr/>
        </p:nvSpPr>
        <p:spPr>
          <a:xfrm>
            <a:off x="3610206" y="11308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291" name="Google Shape;291;p11"/>
          <p:cNvSpPr txBox="1"/>
          <p:nvPr/>
        </p:nvSpPr>
        <p:spPr>
          <a:xfrm>
            <a:off x="3723913" y="11378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800" u="none" cap="none" strike="noStrike">
              <a:solidFill>
                <a:schemeClr val="dk1"/>
              </a:solidFill>
              <a:latin typeface="Calibri"/>
              <a:ea typeface="Calibri"/>
              <a:cs typeface="Calibri"/>
              <a:sym typeface="Calibri"/>
            </a:endParaRPr>
          </a:p>
        </p:txBody>
      </p:sp>
      <p:sp>
        <p:nvSpPr>
          <p:cNvPr id="292" name="Google Shape;292;p11"/>
          <p:cNvSpPr/>
          <p:nvPr/>
        </p:nvSpPr>
        <p:spPr>
          <a:xfrm>
            <a:off x="2190919" y="130421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93" name="Google Shape;293;p11"/>
          <p:cNvCxnSpPr/>
          <p:nvPr/>
        </p:nvCxnSpPr>
        <p:spPr>
          <a:xfrm rot="10800000">
            <a:off x="2334958" y="2535833"/>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94" name="Google Shape;294;p11"/>
          <p:cNvSpPr txBox="1"/>
          <p:nvPr/>
        </p:nvSpPr>
        <p:spPr>
          <a:xfrm>
            <a:off x="4971133" y="2335667"/>
            <a:ext cx="43419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23444B"/>
                </a:solidFill>
                <a:latin typeface="Montserrat SemiBold"/>
                <a:ea typeface="Montserrat SemiBold"/>
                <a:cs typeface="Montserrat SemiBold"/>
                <a:sym typeface="Montserrat SemiBold"/>
              </a:rPr>
              <a:t>PREMISAS</a:t>
            </a:r>
            <a:endParaRPr b="0" i="0" sz="24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95" name="Google Shape;295;p11"/>
          <p:cNvSpPr/>
          <p:nvPr/>
        </p:nvSpPr>
        <p:spPr>
          <a:xfrm>
            <a:off x="2177440" y="238209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96" name="Google Shape;296;p11"/>
          <p:cNvCxnSpPr/>
          <p:nvPr/>
        </p:nvCxnSpPr>
        <p:spPr>
          <a:xfrm rot="10800000">
            <a:off x="2324806" y="4995841"/>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97" name="Google Shape;297;p11"/>
          <p:cNvSpPr txBox="1"/>
          <p:nvPr/>
        </p:nvSpPr>
        <p:spPr>
          <a:xfrm>
            <a:off x="4969533" y="3538167"/>
            <a:ext cx="4412700" cy="7802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2800" u="none" cap="none" strike="noStrike">
                <a:solidFill>
                  <a:srgbClr val="23444B"/>
                </a:solidFill>
                <a:latin typeface="Montserrat SemiBold"/>
                <a:ea typeface="Montserrat SemiBold"/>
                <a:cs typeface="Montserrat SemiBold"/>
                <a:sym typeface="Montserrat SemiBold"/>
              </a:rPr>
              <a:t>DESARROLLO</a:t>
            </a:r>
            <a:endParaRPr b="0" i="0" sz="28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98" name="Google Shape;298;p11"/>
          <p:cNvSpPr/>
          <p:nvPr/>
        </p:nvSpPr>
        <p:spPr>
          <a:xfrm>
            <a:off x="2190919" y="4862045"/>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descr="Google Shape;220;p30" id="299" name="Google Shape;299;p11"/>
          <p:cNvCxnSpPr/>
          <p:nvPr/>
        </p:nvCxnSpPr>
        <p:spPr>
          <a:xfrm rot="10800000">
            <a:off x="2330204" y="6208944"/>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300" name="Google Shape;300;p11"/>
          <p:cNvSpPr txBox="1"/>
          <p:nvPr/>
        </p:nvSpPr>
        <p:spPr>
          <a:xfrm>
            <a:off x="4971133" y="4683917"/>
            <a:ext cx="4186200" cy="724834"/>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PRUEBAS Y RESULTADOS</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89" name="Google Shape;289;p11"/>
          <p:cNvSpPr/>
          <p:nvPr/>
        </p:nvSpPr>
        <p:spPr>
          <a:xfrm>
            <a:off x="2195995" y="6075149"/>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Google Shape;254;p32" id="301" name="Google Shape;301;p11"/>
          <p:cNvSpPr/>
          <p:nvPr/>
        </p:nvSpPr>
        <p:spPr>
          <a:xfrm>
            <a:off x="3610206" y="231214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302" name="Google Shape;302;p11"/>
          <p:cNvSpPr txBox="1"/>
          <p:nvPr/>
        </p:nvSpPr>
        <p:spPr>
          <a:xfrm>
            <a:off x="3723913" y="231919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800" u="none" cap="none" strike="noStrike">
              <a:solidFill>
                <a:schemeClr val="dk1"/>
              </a:solidFill>
              <a:latin typeface="Calibri"/>
              <a:ea typeface="Calibri"/>
              <a:cs typeface="Calibri"/>
              <a:sym typeface="Calibri"/>
            </a:endParaRPr>
          </a:p>
        </p:txBody>
      </p:sp>
      <p:sp>
        <p:nvSpPr>
          <p:cNvPr descr="Google Shape;254;p32" id="303" name="Google Shape;303;p11"/>
          <p:cNvSpPr/>
          <p:nvPr/>
        </p:nvSpPr>
        <p:spPr>
          <a:xfrm>
            <a:off x="3610206" y="4683916"/>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304" name="Google Shape;304;p11"/>
          <p:cNvSpPr txBox="1"/>
          <p:nvPr/>
        </p:nvSpPr>
        <p:spPr>
          <a:xfrm>
            <a:off x="3723913" y="4690967"/>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800" u="none" cap="none" strike="noStrike">
              <a:solidFill>
                <a:schemeClr val="dk1"/>
              </a:solidFill>
              <a:latin typeface="Calibri"/>
              <a:ea typeface="Calibri"/>
              <a:cs typeface="Calibri"/>
              <a:sym typeface="Calibri"/>
            </a:endParaRPr>
          </a:p>
        </p:txBody>
      </p:sp>
      <p:sp>
        <p:nvSpPr>
          <p:cNvPr descr="Google Shape;254;p32" id="305" name="Google Shape;305;p11"/>
          <p:cNvSpPr/>
          <p:nvPr/>
        </p:nvSpPr>
        <p:spPr>
          <a:xfrm>
            <a:off x="3610206" y="5853968"/>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306" name="Google Shape;306;p11"/>
          <p:cNvSpPr txBox="1"/>
          <p:nvPr/>
        </p:nvSpPr>
        <p:spPr>
          <a:xfrm>
            <a:off x="3723913" y="5861019"/>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800" u="none" cap="none" strike="noStrike">
              <a:solidFill>
                <a:schemeClr val="dk1"/>
              </a:solidFill>
              <a:latin typeface="Calibri"/>
              <a:ea typeface="Calibri"/>
              <a:cs typeface="Calibri"/>
              <a:sym typeface="Calibri"/>
            </a:endParaRPr>
          </a:p>
        </p:txBody>
      </p:sp>
      <p:sp>
        <p:nvSpPr>
          <p:cNvPr descr="Google Shape;198;p30" id="307" name="Google Shape;307;p11"/>
          <p:cNvSpPr txBox="1"/>
          <p:nvPr/>
        </p:nvSpPr>
        <p:spPr>
          <a:xfrm>
            <a:off x="4971133" y="5800767"/>
            <a:ext cx="5164050" cy="1057233"/>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2400" u="none" cap="none" strike="noStrike">
                <a:solidFill>
                  <a:srgbClr val="424242"/>
                </a:solidFill>
                <a:latin typeface="Montserrat SemiBold"/>
                <a:ea typeface="Montserrat SemiBold"/>
                <a:cs typeface="Montserrat SemiBold"/>
                <a:sym typeface="Montserrat SemiBold"/>
              </a:rPr>
              <a:t>CONCLUSIONES Y FUTURO TRABAJO</a:t>
            </a:r>
            <a:endParaRPr b="0" i="0" sz="24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308" name="Google Shape;308;p11"/>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Reto 4: Modernización de aplicaciones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309" name="Google Shape;309;p1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cxnSp>
        <p:nvCxnSpPr>
          <p:cNvPr descr="Google Shape;220;p30" id="310" name="Google Shape;310;p11"/>
          <p:cNvCxnSpPr/>
          <p:nvPr/>
        </p:nvCxnSpPr>
        <p:spPr>
          <a:xfrm rot="10800000">
            <a:off x="2335044" y="3755867"/>
            <a:ext cx="781500" cy="0"/>
          </a:xfrm>
          <a:prstGeom prst="straightConnector1">
            <a:avLst/>
          </a:prstGeom>
          <a:noFill/>
          <a:ln cap="flat" cmpd="sng" w="28575">
            <a:solidFill>
              <a:srgbClr val="00C3C3"/>
            </a:solidFill>
            <a:prstDash val="solid"/>
            <a:round/>
            <a:headEnd len="sm" w="sm" type="none"/>
            <a:tailEnd len="sm" w="sm" type="none"/>
          </a:ln>
        </p:spPr>
      </p:cxnSp>
      <p:sp>
        <p:nvSpPr>
          <p:cNvPr id="311" name="Google Shape;311;p11"/>
          <p:cNvSpPr/>
          <p:nvPr/>
        </p:nvSpPr>
        <p:spPr>
          <a:xfrm>
            <a:off x="2201157" y="3622071"/>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2" name="Google Shape;312;p11"/>
          <p:cNvSpPr/>
          <p:nvPr/>
        </p:nvSpPr>
        <p:spPr>
          <a:xfrm>
            <a:off x="1971447" y="3461936"/>
            <a:ext cx="638378" cy="646645"/>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Google Shape;254;p32" id="313" name="Google Shape;313;p11"/>
          <p:cNvSpPr/>
          <p:nvPr/>
        </p:nvSpPr>
        <p:spPr>
          <a:xfrm>
            <a:off x="3556672" y="3501439"/>
            <a:ext cx="704619" cy="627136"/>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Google Shape;269;p32" id="314" name="Google Shape;314;p11"/>
          <p:cNvSpPr txBox="1"/>
          <p:nvPr/>
        </p:nvSpPr>
        <p:spPr>
          <a:xfrm>
            <a:off x="3670380" y="3480425"/>
            <a:ext cx="686162" cy="677129"/>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1" i="0" lang="es-ES" sz="3200" u="none" cap="none" strike="noStrike">
                <a:solidFill>
                  <a:srgbClr val="FFFFFF"/>
                </a:solidFill>
                <a:latin typeface="Oswald Medium"/>
                <a:ea typeface="Oswald Medium"/>
                <a:cs typeface="Oswald Medium"/>
                <a:sym typeface="Oswald Medium"/>
              </a:rPr>
              <a:t>3.</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2023-11-16T00:56:07Z</dcterms:created>
  <dc:creator>Victor Jose Guzman Taveras</dc:creator>
</cp:coreProperties>
</file>